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Google Sans"/>
      <p:regular r:id="rId27"/>
      <p:bold r:id="rId28"/>
      <p:italic r:id="rId29"/>
      <p:boldItalic r:id="rId30"/>
    </p:embeddedFont>
    <p:embeddedFont>
      <p:font typeface="Google Sans Medium"/>
      <p:regular r:id="rId31"/>
      <p:bold r:id="rId32"/>
      <p:italic r:id="rId33"/>
      <p:boldItalic r:id="rId34"/>
    </p:embeddedFont>
    <p:embeddedFont>
      <p:font typeface="Helvetica Neue"/>
      <p:regular r:id="rId35"/>
      <p:bold r:id="rId36"/>
      <p:italic r:id="rId37"/>
      <p:boldItalic r:id="rId38"/>
    </p:embeddedFont>
    <p:embeddedFont>
      <p:font typeface="Helvetica Neue Light"/>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Susan Kennedy"/>
  <p:cmAuthor clrIdx="1" id="1" initials="" lastIdx="1" name="Dhilan Ramaprasad"/>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HelveticaNeueLight-bold.fntdata"/><Relationship Id="rId20" Type="http://schemas.openxmlformats.org/officeDocument/2006/relationships/slide" Target="slides/slide15.xml"/><Relationship Id="rId42" Type="http://schemas.openxmlformats.org/officeDocument/2006/relationships/font" Target="fonts/HelveticaNeueLight-boldItalic.fntdata"/><Relationship Id="rId41" Type="http://schemas.openxmlformats.org/officeDocument/2006/relationships/font" Target="fonts/HelveticaNeueLight-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GoogleSans-bold.fntdata"/><Relationship Id="rId27" Type="http://schemas.openxmlformats.org/officeDocument/2006/relationships/font" Target="fonts/GoogleSans-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GoogleSans-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oogleSansMedium-regular.fntdata"/><Relationship Id="rId30" Type="http://schemas.openxmlformats.org/officeDocument/2006/relationships/font" Target="fonts/GoogleSans-boldItalic.fntdata"/><Relationship Id="rId11" Type="http://schemas.openxmlformats.org/officeDocument/2006/relationships/slide" Target="slides/slide6.xml"/><Relationship Id="rId33" Type="http://schemas.openxmlformats.org/officeDocument/2006/relationships/font" Target="fonts/GoogleSansMedium-italic.fntdata"/><Relationship Id="rId10" Type="http://schemas.openxmlformats.org/officeDocument/2006/relationships/slide" Target="slides/slide5.xml"/><Relationship Id="rId32" Type="http://schemas.openxmlformats.org/officeDocument/2006/relationships/font" Target="fonts/GoogleSansMedium-bold.fntdata"/><Relationship Id="rId13" Type="http://schemas.openxmlformats.org/officeDocument/2006/relationships/slide" Target="slides/slide8.xml"/><Relationship Id="rId35" Type="http://schemas.openxmlformats.org/officeDocument/2006/relationships/font" Target="fonts/HelveticaNeue-regular.fntdata"/><Relationship Id="rId12" Type="http://schemas.openxmlformats.org/officeDocument/2006/relationships/slide" Target="slides/slide7.xml"/><Relationship Id="rId34" Type="http://schemas.openxmlformats.org/officeDocument/2006/relationships/font" Target="fonts/GoogleSansMedium-boldItalic.fntdata"/><Relationship Id="rId15" Type="http://schemas.openxmlformats.org/officeDocument/2006/relationships/slide" Target="slides/slide10.xml"/><Relationship Id="rId37" Type="http://schemas.openxmlformats.org/officeDocument/2006/relationships/font" Target="fonts/HelveticaNeue-italic.fntdata"/><Relationship Id="rId14" Type="http://schemas.openxmlformats.org/officeDocument/2006/relationships/slide" Target="slides/slide9.xml"/><Relationship Id="rId36" Type="http://schemas.openxmlformats.org/officeDocument/2006/relationships/font" Target="fonts/HelveticaNeue-bold.fntdata"/><Relationship Id="rId17" Type="http://schemas.openxmlformats.org/officeDocument/2006/relationships/slide" Target="slides/slide12.xml"/><Relationship Id="rId39" Type="http://schemas.openxmlformats.org/officeDocument/2006/relationships/font" Target="fonts/HelveticaNeueLight-regular.fntdata"/><Relationship Id="rId16" Type="http://schemas.openxmlformats.org/officeDocument/2006/relationships/slide" Target="slides/slide11.xml"/><Relationship Id="rId38" Type="http://schemas.openxmlformats.org/officeDocument/2006/relationships/font" Target="fonts/HelveticaNeue-boldItalic.fntdata"/><Relationship Id="rId19" Type="http://schemas.openxmlformats.org/officeDocument/2006/relationships/slide" Target="slides/slide14.xml"/><Relationship Id="rId18"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10-15T21:13:03.901">
    <p:pos x="886" y="692"/>
    <p:text>https://www.un.org/sustainabledevelopment/news/communications-material/
Guidelines say this logo is free to use</p:text>
  </p:cm>
  <p:cm authorId="1" idx="1" dt="2020-10-15T21:13:03.901">
    <p:pos x="886" y="692"/>
    <p:text>@nicholas_redler@g.harvard.edu might need to send an email for permissions—likely granted?  " SDG 17 icons for commercial purposes must be addressed
to SDGpermissions@un.org, with the subject line “SDG LOGO/ICON REQUEST” in all
capital letters. "</p:text>
  </p:cm>
</p:cmLst>
</file>

<file path=ppt/media/image1.png>
</file>

<file path=ppt/media/image2.pn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ir.withgoogle.com/chapter/user-needs/"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ir.withgoogle.com/chapter/user-needs/"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ir.withgoogle.com/chapter/user-needs/"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ir.withgoogle.com/chapter/user-needs/"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ckinsey.com/featured-insights/artificial-intelligence/applying-artificial-intelligence-for-social-good" TargetMode="External"/><Relationship Id="rId3" Type="http://schemas.openxmlformats.org/officeDocument/2006/relationships/hyperlink" Target="https://hai.stanford.edu/blog/ai-social-good-how-one-nonprofit-hopes-solve-global-health-challenges"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ustainabledevelopment.un.org/post2015/transformingourworld" TargetMode="External"/><Relationship Id="rId3" Type="http://schemas.openxmlformats.org/officeDocument/2006/relationships/hyperlink" Target="https://sdgs.un.org/goals"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ir.withgoogle.com/chapter/glossary/#heuristic-based" TargetMode="External"/><Relationship Id="rId3" Type="http://schemas.openxmlformats.org/officeDocument/2006/relationships/hyperlink" Target="https://commons.wikimedia.org/wiki/File:Emoji_u1f6b6_1f3fd_200d_2640.svg"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ir.withgoogle.com/chapter/user-need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94db9f9f7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94db9f9f7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9ac228c9ce_0_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9ac228c9ce_0_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u="sng">
                <a:solidFill>
                  <a:srgbClr val="1A73E8"/>
                </a:solidFill>
                <a:latin typeface="Roboto"/>
                <a:ea typeface="Roboto"/>
                <a:cs typeface="Roboto"/>
                <a:sym typeface="Roboto"/>
                <a:hlinkClick r:id="rId2">
                  <a:extLst>
                    <a:ext uri="{A12FA001-AC4F-418D-AE19-62706E023703}">
                      <ahyp:hlinkClr val="tx"/>
                    </a:ext>
                  </a:extLst>
                </a:hlinkClick>
              </a:rPr>
              <a:t>https://pair.withgoogle.com/chapter/user-needs/</a:t>
            </a:r>
            <a:endParaRPr sz="1800">
              <a:solidFill>
                <a:srgbClr val="5F6368"/>
              </a:solidFill>
              <a:latin typeface="Roboto"/>
              <a:ea typeface="Roboto"/>
              <a:cs typeface="Roboto"/>
              <a:sym typeface="Roboto"/>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1: What is the problem?</a:t>
            </a:r>
            <a:r>
              <a:rPr lang="en" sz="1150">
                <a:solidFill>
                  <a:srgbClr val="555555"/>
                </a:solidFill>
                <a:latin typeface="Helvetica Neue"/>
                <a:ea typeface="Helvetica Neue"/>
                <a:cs typeface="Helvetica Neue"/>
                <a:sym typeface="Helvetica Neue"/>
              </a:rPr>
              <a:t> Describe the problem informally and formally and list assumptions and similar problems.</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2: Why does the problem need to be solved?</a:t>
            </a:r>
            <a:r>
              <a:rPr lang="en" sz="1150">
                <a:solidFill>
                  <a:srgbClr val="555555"/>
                </a:solidFill>
                <a:latin typeface="Helvetica Neue"/>
                <a:ea typeface="Helvetica Neue"/>
                <a:cs typeface="Helvetica Neue"/>
                <a:sym typeface="Helvetica Neue"/>
              </a:rPr>
              <a:t> List your motivation for solving the problem, the benefits a solution provides and how the solution will be used.</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3: How would I solve the problem?</a:t>
            </a:r>
            <a:r>
              <a:rPr lang="en" sz="1150">
                <a:solidFill>
                  <a:srgbClr val="555555"/>
                </a:solidFill>
                <a:latin typeface="Helvetica Neue"/>
                <a:ea typeface="Helvetica Neue"/>
                <a:cs typeface="Helvetica Neue"/>
                <a:sym typeface="Helvetica Neue"/>
              </a:rPr>
              <a:t> Describe how the problem would be solved manually to flush domain knowledge.</a:t>
            </a:r>
            <a:endParaRPr sz="1150">
              <a:solidFill>
                <a:srgbClr val="555555"/>
              </a:solidFill>
              <a:latin typeface="Helvetica Neue"/>
              <a:ea typeface="Helvetica Neue"/>
              <a:cs typeface="Helvetica Neue"/>
              <a:sym typeface="Helvetica Neue"/>
            </a:endParaRPr>
          </a:p>
          <a:p>
            <a:pPr indent="0" lvl="0" marL="0" rtl="0" algn="l">
              <a:lnSpc>
                <a:spcPct val="115000"/>
              </a:lnSpc>
              <a:spcBef>
                <a:spcPts val="2200"/>
              </a:spcBef>
              <a:spcAft>
                <a:spcPts val="2200"/>
              </a:spcAft>
              <a:buNone/>
            </a:pPr>
            <a:r>
              <a:rPr lang="en" sz="1150">
                <a:solidFill>
                  <a:srgbClr val="555555"/>
                </a:solidFill>
                <a:latin typeface="Helvetica Neue"/>
                <a:ea typeface="Helvetica Neue"/>
                <a:cs typeface="Helvetica Neue"/>
                <a:sym typeface="Helvetica Neue"/>
              </a:rPr>
              <a:t>https://machinelearningmastery.com/process-for-working-through-machine-learning-problems/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9ac228c9ce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9ac228c9ce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u="sng">
                <a:solidFill>
                  <a:srgbClr val="1A73E8"/>
                </a:solidFill>
                <a:latin typeface="Roboto"/>
                <a:ea typeface="Roboto"/>
                <a:cs typeface="Roboto"/>
                <a:sym typeface="Roboto"/>
                <a:hlinkClick r:id="rId2">
                  <a:extLst>
                    <a:ext uri="{A12FA001-AC4F-418D-AE19-62706E023703}">
                      <ahyp:hlinkClr val="tx"/>
                    </a:ext>
                  </a:extLst>
                </a:hlinkClick>
              </a:rPr>
              <a:t>https://pair.withgoogle.com/chapter/user-needs/</a:t>
            </a:r>
            <a:endParaRPr sz="1800">
              <a:solidFill>
                <a:srgbClr val="5F6368"/>
              </a:solidFill>
              <a:latin typeface="Roboto"/>
              <a:ea typeface="Roboto"/>
              <a:cs typeface="Roboto"/>
              <a:sym typeface="Roboto"/>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1: What is the problem?</a:t>
            </a:r>
            <a:r>
              <a:rPr lang="en" sz="1150">
                <a:solidFill>
                  <a:srgbClr val="555555"/>
                </a:solidFill>
                <a:latin typeface="Helvetica Neue"/>
                <a:ea typeface="Helvetica Neue"/>
                <a:cs typeface="Helvetica Neue"/>
                <a:sym typeface="Helvetica Neue"/>
              </a:rPr>
              <a:t> Describe the problem informally and formally and list assumptions and similar problems.</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2: Why does the problem need to be solved?</a:t>
            </a:r>
            <a:r>
              <a:rPr lang="en" sz="1150">
                <a:solidFill>
                  <a:srgbClr val="555555"/>
                </a:solidFill>
                <a:latin typeface="Helvetica Neue"/>
                <a:ea typeface="Helvetica Neue"/>
                <a:cs typeface="Helvetica Neue"/>
                <a:sym typeface="Helvetica Neue"/>
              </a:rPr>
              <a:t> List your motivation for solving the problem, the benefits a solution provides and how the solution will be used.</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3: How would I solve the problem?</a:t>
            </a:r>
            <a:r>
              <a:rPr lang="en" sz="1150">
                <a:solidFill>
                  <a:srgbClr val="555555"/>
                </a:solidFill>
                <a:latin typeface="Helvetica Neue"/>
                <a:ea typeface="Helvetica Neue"/>
                <a:cs typeface="Helvetica Neue"/>
                <a:sym typeface="Helvetica Neue"/>
              </a:rPr>
              <a:t> Describe how the problem would be solved manually to flush domain knowledge.</a:t>
            </a:r>
            <a:endParaRPr sz="1150">
              <a:solidFill>
                <a:srgbClr val="555555"/>
              </a:solidFill>
              <a:latin typeface="Helvetica Neue"/>
              <a:ea typeface="Helvetica Neue"/>
              <a:cs typeface="Helvetica Neue"/>
              <a:sym typeface="Helvetica Neue"/>
            </a:endParaRPr>
          </a:p>
          <a:p>
            <a:pPr indent="0" lvl="0" marL="0" rtl="0" algn="l">
              <a:lnSpc>
                <a:spcPct val="115000"/>
              </a:lnSpc>
              <a:spcBef>
                <a:spcPts val="2200"/>
              </a:spcBef>
              <a:spcAft>
                <a:spcPts val="2200"/>
              </a:spcAft>
              <a:buNone/>
            </a:pPr>
            <a:r>
              <a:rPr lang="en" sz="1150">
                <a:solidFill>
                  <a:srgbClr val="555555"/>
                </a:solidFill>
                <a:latin typeface="Helvetica Neue"/>
                <a:ea typeface="Helvetica Neue"/>
                <a:cs typeface="Helvetica Neue"/>
                <a:sym typeface="Helvetica Neue"/>
              </a:rPr>
              <a:t>https://machinelearningmastery.com/process-for-working-through-machine-learning-problems/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9ac228c9ce_0_8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9ac228c9ce_0_8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u="sng">
                <a:solidFill>
                  <a:srgbClr val="1A73E8"/>
                </a:solidFill>
                <a:latin typeface="Roboto"/>
                <a:ea typeface="Roboto"/>
                <a:cs typeface="Roboto"/>
                <a:sym typeface="Roboto"/>
                <a:hlinkClick r:id="rId2">
                  <a:extLst>
                    <a:ext uri="{A12FA001-AC4F-418D-AE19-62706E023703}">
                      <ahyp:hlinkClr val="tx"/>
                    </a:ext>
                  </a:extLst>
                </a:hlinkClick>
              </a:rPr>
              <a:t>https://pair.withgoogle.com/chapter/user-needs/</a:t>
            </a:r>
            <a:endParaRPr sz="1800">
              <a:solidFill>
                <a:srgbClr val="5F6368"/>
              </a:solidFill>
              <a:latin typeface="Roboto"/>
              <a:ea typeface="Roboto"/>
              <a:cs typeface="Roboto"/>
              <a:sym typeface="Roboto"/>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1: What is the problem?</a:t>
            </a:r>
            <a:r>
              <a:rPr lang="en" sz="1150">
                <a:solidFill>
                  <a:srgbClr val="555555"/>
                </a:solidFill>
                <a:latin typeface="Helvetica Neue"/>
                <a:ea typeface="Helvetica Neue"/>
                <a:cs typeface="Helvetica Neue"/>
                <a:sym typeface="Helvetica Neue"/>
              </a:rPr>
              <a:t> Describe the problem informally and formally and list assumptions and similar problems.</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2: Why does the problem need to be solved?</a:t>
            </a:r>
            <a:r>
              <a:rPr lang="en" sz="1150">
                <a:solidFill>
                  <a:srgbClr val="555555"/>
                </a:solidFill>
                <a:latin typeface="Helvetica Neue"/>
                <a:ea typeface="Helvetica Neue"/>
                <a:cs typeface="Helvetica Neue"/>
                <a:sym typeface="Helvetica Neue"/>
              </a:rPr>
              <a:t> List your motivation for solving the problem, the benefits a solution provides and how the solution will be used.</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3: How would I solve the problem?</a:t>
            </a:r>
            <a:r>
              <a:rPr lang="en" sz="1150">
                <a:solidFill>
                  <a:srgbClr val="555555"/>
                </a:solidFill>
                <a:latin typeface="Helvetica Neue"/>
                <a:ea typeface="Helvetica Neue"/>
                <a:cs typeface="Helvetica Neue"/>
                <a:sym typeface="Helvetica Neue"/>
              </a:rPr>
              <a:t> Describe how the problem would be solved manually to flush domain knowledge.</a:t>
            </a:r>
            <a:endParaRPr sz="1150">
              <a:solidFill>
                <a:srgbClr val="555555"/>
              </a:solidFill>
              <a:latin typeface="Helvetica Neue"/>
              <a:ea typeface="Helvetica Neue"/>
              <a:cs typeface="Helvetica Neue"/>
              <a:sym typeface="Helvetica Neue"/>
            </a:endParaRPr>
          </a:p>
          <a:p>
            <a:pPr indent="0" lvl="0" marL="0" rtl="0" algn="l">
              <a:lnSpc>
                <a:spcPct val="115000"/>
              </a:lnSpc>
              <a:spcBef>
                <a:spcPts val="2200"/>
              </a:spcBef>
              <a:spcAft>
                <a:spcPts val="2200"/>
              </a:spcAft>
              <a:buNone/>
            </a:pPr>
            <a:r>
              <a:rPr lang="en" sz="1150">
                <a:solidFill>
                  <a:srgbClr val="555555"/>
                </a:solidFill>
                <a:latin typeface="Helvetica Neue"/>
                <a:ea typeface="Helvetica Neue"/>
                <a:cs typeface="Helvetica Neue"/>
                <a:sym typeface="Helvetica Neue"/>
              </a:rPr>
              <a:t>https://machinelearningmastery.com/process-for-working-through-machine-learning-problems/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9ac228c9ce_0_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9ac228c9ce_0_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u="sng">
                <a:solidFill>
                  <a:srgbClr val="1A73E8"/>
                </a:solidFill>
                <a:latin typeface="Roboto"/>
                <a:ea typeface="Roboto"/>
                <a:cs typeface="Roboto"/>
                <a:sym typeface="Roboto"/>
                <a:hlinkClick r:id="rId2">
                  <a:extLst>
                    <a:ext uri="{A12FA001-AC4F-418D-AE19-62706E023703}">
                      <ahyp:hlinkClr val="tx"/>
                    </a:ext>
                  </a:extLst>
                </a:hlinkClick>
              </a:rPr>
              <a:t>https://pair.withgoogle.com/chapter/user-needs/</a:t>
            </a:r>
            <a:endParaRPr sz="1800">
              <a:solidFill>
                <a:srgbClr val="5F6368"/>
              </a:solidFill>
              <a:latin typeface="Roboto"/>
              <a:ea typeface="Roboto"/>
              <a:cs typeface="Roboto"/>
              <a:sym typeface="Roboto"/>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1: What is the problem?</a:t>
            </a:r>
            <a:r>
              <a:rPr lang="en" sz="1150">
                <a:solidFill>
                  <a:srgbClr val="555555"/>
                </a:solidFill>
                <a:latin typeface="Helvetica Neue"/>
                <a:ea typeface="Helvetica Neue"/>
                <a:cs typeface="Helvetica Neue"/>
                <a:sym typeface="Helvetica Neue"/>
              </a:rPr>
              <a:t> Describe the problem informally and formally and list assumptions and similar problems.</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2: Why does the problem need to be solved?</a:t>
            </a:r>
            <a:r>
              <a:rPr lang="en" sz="1150">
                <a:solidFill>
                  <a:srgbClr val="555555"/>
                </a:solidFill>
                <a:latin typeface="Helvetica Neue"/>
                <a:ea typeface="Helvetica Neue"/>
                <a:cs typeface="Helvetica Neue"/>
                <a:sym typeface="Helvetica Neue"/>
              </a:rPr>
              <a:t> List your motivation for solving the problem, the benefits a solution provides and how the solution will be used.</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3: How would I solve the problem?</a:t>
            </a:r>
            <a:r>
              <a:rPr lang="en" sz="1150">
                <a:solidFill>
                  <a:srgbClr val="555555"/>
                </a:solidFill>
                <a:latin typeface="Helvetica Neue"/>
                <a:ea typeface="Helvetica Neue"/>
                <a:cs typeface="Helvetica Neue"/>
                <a:sym typeface="Helvetica Neue"/>
              </a:rPr>
              <a:t> Describe how the problem would be solved manually to flush domain knowledge.</a:t>
            </a:r>
            <a:endParaRPr sz="1150">
              <a:solidFill>
                <a:srgbClr val="555555"/>
              </a:solidFill>
              <a:latin typeface="Helvetica Neue"/>
              <a:ea typeface="Helvetica Neue"/>
              <a:cs typeface="Helvetica Neue"/>
              <a:sym typeface="Helvetica Neue"/>
            </a:endParaRPr>
          </a:p>
          <a:p>
            <a:pPr indent="0" lvl="0" marL="0" rtl="0" algn="l">
              <a:lnSpc>
                <a:spcPct val="115000"/>
              </a:lnSpc>
              <a:spcBef>
                <a:spcPts val="2200"/>
              </a:spcBef>
              <a:spcAft>
                <a:spcPts val="2200"/>
              </a:spcAft>
              <a:buNone/>
            </a:pPr>
            <a:r>
              <a:rPr lang="en" sz="1150">
                <a:solidFill>
                  <a:srgbClr val="555555"/>
                </a:solidFill>
                <a:latin typeface="Helvetica Neue"/>
                <a:ea typeface="Helvetica Neue"/>
                <a:cs typeface="Helvetica Neue"/>
                <a:sym typeface="Helvetica Neue"/>
              </a:rPr>
              <a:t>https://machinelearningmastery.com/process-for-working-through-machine-learning-problems/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9cb9e0b54b_2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9cb9e0b54b_2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Roboto"/>
                <a:ea typeface="Roboto"/>
                <a:cs typeface="Roboto"/>
                <a:sym typeface="Roboto"/>
              </a:rPr>
              <a:t>Current state of affairs</a:t>
            </a:r>
            <a:endParaRPr sz="18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overview of company initiatives, funding, publications/conferences,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some show exciting examples</a:t>
            </a:r>
            <a:endParaRPr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00">
                <a:solidFill>
                  <a:schemeClr val="dk1"/>
                </a:solidFill>
              </a:rPr>
              <a:t>Meanwhile, in the past decade, an emerging theme in the AI research community is the so-called “AI for social good” (AI4SG): researchers aim at developing AI methods and tools to address problems at the societal level and improve the well-being of the society. Over the years, there have been several suc- cessful AI4SG projects, such as guiding municipal water pipe replacement [8], protecting wildlife from poaching [9], and spreading HIV prevention information among homeless youth [10]. AI4SG has received recognition from both within and outside the academic community. Major AI conferences have featured various special tracks and workshops dedicated to AI4SG, with over 1000 papers on AI4SG topics formally published. Large companies are expanding their investments on AI4SG initiatives. </a:t>
            </a:r>
            <a:endParaRPr sz="1000">
              <a:solidFill>
                <a:schemeClr val="dk1"/>
              </a:solidFill>
            </a:endParaRPr>
          </a:p>
          <a:p>
            <a:pPr indent="0" lvl="0" marL="0" rtl="0" algn="l">
              <a:lnSpc>
                <a:spcPct val="130000"/>
              </a:lnSpc>
              <a:spcBef>
                <a:spcPts val="1200"/>
              </a:spcBef>
              <a:spcAft>
                <a:spcPts val="0"/>
              </a:spcAft>
              <a:buClr>
                <a:schemeClr val="dk1"/>
              </a:buClr>
              <a:buSzPts val="1100"/>
              <a:buFont typeface="Arial"/>
              <a:buNone/>
            </a:pPr>
            <a:r>
              <a:rPr lang="en" sz="1000" u="sng">
                <a:solidFill>
                  <a:srgbClr val="1A73E8"/>
                </a:solidFill>
                <a:latin typeface="Roboto"/>
                <a:ea typeface="Roboto"/>
                <a:cs typeface="Roboto"/>
                <a:sym typeface="Roboto"/>
                <a:hlinkClick r:id="rId2">
                  <a:extLst>
                    <a:ext uri="{A12FA001-AC4F-418D-AE19-62706E023703}">
                      <ahyp:hlinkClr val="tx"/>
                    </a:ext>
                  </a:extLst>
                </a:hlinkClick>
              </a:rPr>
              <a:t>https://www.mckinsey.com/featured-insights/artificial-intelligence/applying-artificial-intelligence-for-social-good</a:t>
            </a:r>
            <a:endParaRPr sz="1000">
              <a:solidFill>
                <a:srgbClr val="5F6368"/>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000" u="sng">
                <a:solidFill>
                  <a:srgbClr val="1A73E8"/>
                </a:solidFill>
                <a:hlinkClick r:id="rId3">
                  <a:extLst>
                    <a:ext uri="{A12FA001-AC4F-418D-AE19-62706E023703}">
                      <ahyp:hlinkClr val="tx"/>
                    </a:ext>
                  </a:extLst>
                </a:hlinkClick>
              </a:rPr>
              <a:t>https://hai.stanford.edu/blog/ai-social-good-how-one-nonprofit-hopes-solve-global-health-challenges</a:t>
            </a:r>
            <a:endParaRPr sz="10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a034f0a02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a034f0a02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0ADEF"/>
                </a:solidFill>
                <a:uFill>
                  <a:noFill/>
                </a:uFill>
                <a:latin typeface="Roboto"/>
                <a:ea typeface="Roboto"/>
                <a:cs typeface="Roboto"/>
                <a:sym typeface="Roboto"/>
                <a:hlinkClick r:id="rId2">
                  <a:extLst>
                    <a:ext uri="{A12FA001-AC4F-418D-AE19-62706E023703}">
                      <ahyp:hlinkClr val="tx"/>
                    </a:ext>
                  </a:extLst>
                </a:hlinkClick>
              </a:rPr>
              <a:t>The 2030 Agenda for Sustainable Development,</a:t>
            </a:r>
            <a:r>
              <a:rPr lang="en" sz="1200">
                <a:solidFill>
                  <a:srgbClr val="4D4D4D"/>
                </a:solidFill>
                <a:highlight>
                  <a:srgbClr val="FFFFFF"/>
                </a:highlight>
                <a:latin typeface="Roboto"/>
                <a:ea typeface="Roboto"/>
                <a:cs typeface="Roboto"/>
                <a:sym typeface="Roboto"/>
              </a:rPr>
              <a:t> adopted by all United Nations Member States in 2015, provides a shared blueprint for peace and prosperity for people and the planet, now and into the future. At its heart are the 17 Sustainable Development Goals (SDGs), which are an urgent call for action by all countries - developed and developing - in a global partnership. They recognize that ending poverty and other deprivations must go hand-in-hand with strategies that improve health and education, reduce inequality, and spur economic growth – all while tackling climate change and working to preserve our oceans and forests.</a:t>
            </a:r>
            <a:endParaRPr sz="1200">
              <a:solidFill>
                <a:srgbClr val="4D4D4D"/>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4D4D4D"/>
              </a:solidFill>
              <a:highlight>
                <a:srgbClr val="FFFFFF"/>
              </a:highlight>
              <a:latin typeface="Roboto"/>
              <a:ea typeface="Roboto"/>
              <a:cs typeface="Roboto"/>
              <a:sym typeface="Roboto"/>
            </a:endParaRPr>
          </a:p>
          <a:p>
            <a:pPr indent="0" lvl="0" marL="0" rtl="0" algn="l">
              <a:spcBef>
                <a:spcPts val="0"/>
              </a:spcBef>
              <a:spcAft>
                <a:spcPts val="0"/>
              </a:spcAft>
              <a:buNone/>
            </a:pPr>
            <a:r>
              <a:rPr lang="en" sz="1200" u="sng">
                <a:solidFill>
                  <a:schemeClr val="hlink"/>
                </a:solidFill>
                <a:highlight>
                  <a:srgbClr val="FFFFFF"/>
                </a:highlight>
                <a:latin typeface="Roboto"/>
                <a:ea typeface="Roboto"/>
                <a:cs typeface="Roboto"/>
                <a:sym typeface="Roboto"/>
                <a:hlinkClick r:id="rId3"/>
              </a:rPr>
              <a:t>https://sdgs.un.org/goals</a:t>
            </a:r>
            <a:r>
              <a:rPr lang="en" sz="1200">
                <a:solidFill>
                  <a:srgbClr val="4D4D4D"/>
                </a:solidFill>
                <a:highlight>
                  <a:srgbClr val="FFFFFF"/>
                </a:highlight>
                <a:latin typeface="Roboto"/>
                <a:ea typeface="Roboto"/>
                <a:cs typeface="Roboto"/>
                <a:sym typeface="Roboto"/>
              </a:rPr>
              <a:t> </a:t>
            </a:r>
            <a:endParaRPr sz="1200">
              <a:solidFill>
                <a:srgbClr val="4D4D4D"/>
              </a:solidFill>
              <a:highlight>
                <a:srgbClr val="FFFFFF"/>
              </a:highlight>
              <a:latin typeface="Roboto"/>
              <a:ea typeface="Roboto"/>
              <a:cs typeface="Roboto"/>
              <a:sym typeface="Roboto"/>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9ac228c9ce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9ac228c9ce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https://arxiv.org/pdf/2001.01818.pdf</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9ac228c9ce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9ac228c9ce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9ac228c9ce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9ac228c9ce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9df12206f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9df12206f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n" sz="1200">
                <a:solidFill>
                  <a:srgbClr val="5F6368"/>
                </a:solidFill>
                <a:latin typeface="Google Sans"/>
                <a:ea typeface="Google Sans"/>
                <a:cs typeface="Google Sans"/>
                <a:sym typeface="Google Sans"/>
              </a:rPr>
              <a:t>Remind students about </a:t>
            </a:r>
            <a:r>
              <a:rPr b="1" lang="en" sz="1200">
                <a:solidFill>
                  <a:srgbClr val="5F6368"/>
                </a:solidFill>
                <a:latin typeface="Google Sans"/>
                <a:ea typeface="Google Sans"/>
                <a:cs typeface="Google Sans"/>
                <a:sym typeface="Google Sans"/>
              </a:rPr>
              <a:t>‘design’ phase</a:t>
            </a:r>
            <a:r>
              <a:rPr lang="en" sz="1200">
                <a:solidFill>
                  <a:srgbClr val="5F6368"/>
                </a:solidFill>
                <a:latin typeface="Google Sans"/>
                <a:ea typeface="Google Sans"/>
                <a:cs typeface="Google Sans"/>
                <a:sym typeface="Google Sans"/>
              </a:rPr>
              <a:t> of HCD framework and why it’s important to incorporate ethics into this phase</a:t>
            </a:r>
            <a:endParaRPr sz="1200">
              <a:solidFill>
                <a:srgbClr val="5F6368"/>
              </a:solidFill>
              <a:latin typeface="Google Sans"/>
              <a:ea typeface="Google Sans"/>
              <a:cs typeface="Google Sans"/>
              <a:sym typeface="Google Sans"/>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9ac228c9ce_0_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9ac228c9ce_0_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000">
                <a:solidFill>
                  <a:srgbClr val="5F6368"/>
                </a:solidFill>
                <a:latin typeface="Roboto"/>
                <a:ea typeface="Roboto"/>
                <a:cs typeface="Roboto"/>
                <a:sym typeface="Roboto"/>
              </a:rPr>
              <a:t>The hype surrounding AI is at an all-time high</a:t>
            </a:r>
            <a:endParaRPr sz="10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rPr lang="en" sz="1000">
                <a:solidFill>
                  <a:srgbClr val="5F6368"/>
                </a:solidFill>
                <a:latin typeface="Roboto"/>
                <a:ea typeface="Roboto"/>
                <a:cs typeface="Roboto"/>
                <a:sym typeface="Roboto"/>
              </a:rPr>
              <a:t>First step in responsible design is making sure we choose the right solution for the problem</a:t>
            </a:r>
            <a:endParaRPr sz="10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rPr lang="en" sz="1000">
                <a:solidFill>
                  <a:srgbClr val="5F6368"/>
                </a:solidFill>
                <a:latin typeface="Roboto"/>
                <a:ea typeface="Roboto"/>
                <a:cs typeface="Roboto"/>
                <a:sym typeface="Roboto"/>
              </a:rPr>
              <a:t>But AI is </a:t>
            </a:r>
            <a:r>
              <a:rPr lang="en" sz="1000">
                <a:solidFill>
                  <a:srgbClr val="FF0000"/>
                </a:solidFill>
                <a:latin typeface="Roboto"/>
                <a:ea typeface="Roboto"/>
                <a:cs typeface="Roboto"/>
                <a:sym typeface="Roboto"/>
              </a:rPr>
              <a:t>not </a:t>
            </a:r>
            <a:r>
              <a:rPr i="1" lang="en" sz="1000">
                <a:solidFill>
                  <a:srgbClr val="FF0000"/>
                </a:solidFill>
                <a:latin typeface="Roboto"/>
                <a:ea typeface="Roboto"/>
                <a:cs typeface="Roboto"/>
                <a:sym typeface="Roboto"/>
              </a:rPr>
              <a:t>always</a:t>
            </a:r>
            <a:r>
              <a:rPr lang="en" sz="1000">
                <a:solidFill>
                  <a:srgbClr val="5F6368"/>
                </a:solidFill>
                <a:latin typeface="Roboto"/>
                <a:ea typeface="Roboto"/>
                <a:cs typeface="Roboto"/>
                <a:sym typeface="Roboto"/>
              </a:rPr>
              <a:t> the answer</a:t>
            </a:r>
            <a:endParaRPr sz="10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3a130dd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a3a130dd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9ac228c9c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9ac228c9c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000">
                <a:solidFill>
                  <a:srgbClr val="5F6368"/>
                </a:solidFill>
                <a:latin typeface="Roboto"/>
                <a:ea typeface="Roboto"/>
                <a:cs typeface="Roboto"/>
                <a:sym typeface="Roboto"/>
              </a:rPr>
              <a:t>Compare ML vs traditional programming - in C. 2.1 students learn the differences between them in terms of how they function</a:t>
            </a:r>
            <a:endParaRPr sz="10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rPr lang="en" sz="1000">
                <a:solidFill>
                  <a:srgbClr val="5F6368"/>
                </a:solidFill>
                <a:latin typeface="Roboto"/>
                <a:ea typeface="Roboto"/>
                <a:cs typeface="Roboto"/>
                <a:sym typeface="Roboto"/>
              </a:rPr>
              <a:t>Now, we’re going to take a closer look at each. Once we understand the pros and cons of each, we can make a more informed choice about when to use ML</a:t>
            </a:r>
            <a:endParaRPr sz="1000">
              <a:solidFill>
                <a:srgbClr val="5F6368"/>
              </a:solidFill>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9ac228c9ce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9ac228c9ce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solidFill>
                  <a:srgbClr val="3C4043"/>
                </a:solidFill>
                <a:latin typeface="Roboto"/>
                <a:ea typeface="Roboto"/>
                <a:cs typeface="Roboto"/>
                <a:sym typeface="Roboto"/>
              </a:rPr>
              <a:t>Often a rule or  </a:t>
            </a:r>
            <a:r>
              <a:rPr lang="en" sz="1000">
                <a:solidFill>
                  <a:srgbClr val="7B1FA2"/>
                </a:solidFill>
                <a:highlight>
                  <a:srgbClr val="E8F0FE"/>
                </a:highlight>
                <a:uFill>
                  <a:noFill/>
                </a:uFill>
                <a:latin typeface="Roboto"/>
                <a:ea typeface="Roboto"/>
                <a:cs typeface="Roboto"/>
                <a:sym typeface="Roboto"/>
                <a:hlinkClick r:id="rId2">
                  <a:extLst>
                    <a:ext uri="{A12FA001-AC4F-418D-AE19-62706E023703}">
                      <ahyp:hlinkClr val="tx"/>
                    </a:ext>
                  </a:extLst>
                </a:hlinkClick>
              </a:rPr>
              <a:t>heuristic-based</a:t>
            </a:r>
            <a:r>
              <a:rPr lang="en" sz="1000">
                <a:solidFill>
                  <a:srgbClr val="3C4043"/>
                </a:solidFill>
                <a:latin typeface="Roboto"/>
                <a:ea typeface="Roboto"/>
                <a:cs typeface="Roboto"/>
                <a:sym typeface="Roboto"/>
              </a:rPr>
              <a:t> solution will work just as well, if not better, than an AI version.</a:t>
            </a:r>
            <a:endParaRPr sz="1000">
              <a:solidFill>
                <a:srgbClr val="3C4043"/>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000">
                <a:solidFill>
                  <a:srgbClr val="666666"/>
                </a:solidFill>
                <a:highlight>
                  <a:srgbClr val="FFFFFF"/>
                </a:highlight>
              </a:rPr>
              <a:t>"Rules-based systems are best suited to situations in which there are lower volumes of data and the rules are relatively simple," Grisenthwaite said. "Many companies use rules-based systems for expense approvals, defining the dollar thresholds that require management approvals at various levels."</a:t>
            </a:r>
            <a:endParaRPr sz="1000">
              <a:solidFill>
                <a:srgbClr val="666666"/>
              </a:solidFill>
              <a:highlight>
                <a:srgbClr val="FFFFFF"/>
              </a:highlight>
            </a:endParaRPr>
          </a:p>
          <a:p>
            <a:pPr indent="0" lvl="0" marL="0" rtl="0" algn="l">
              <a:spcBef>
                <a:spcPts val="0"/>
              </a:spcBef>
              <a:spcAft>
                <a:spcPts val="0"/>
              </a:spcAft>
              <a:buClr>
                <a:schemeClr val="dk1"/>
              </a:buClr>
              <a:buSzPts val="1100"/>
              <a:buFont typeface="Arial"/>
              <a:buNone/>
            </a:pPr>
            <a:r>
              <a:rPr lang="en" sz="1000" u="sng">
                <a:solidFill>
                  <a:schemeClr val="hlink"/>
                </a:solidFill>
                <a:hlinkClick r:id="rId3"/>
              </a:rPr>
              <a:t>https://commons.wikimedia.org/wiki/File:Emoji_u1f6b6_1f3fd_200d_2640.svg</a:t>
            </a:r>
            <a:endParaRPr sz="1000">
              <a:solidFill>
                <a:schemeClr val="dk1"/>
              </a:solidFill>
            </a:endParaRPr>
          </a:p>
          <a:p>
            <a:pPr indent="0" lvl="0" marL="0" rtl="0" algn="l">
              <a:spcBef>
                <a:spcPts val="0"/>
              </a:spcBef>
              <a:spcAft>
                <a:spcPts val="0"/>
              </a:spcAft>
              <a:buClr>
                <a:schemeClr val="dk1"/>
              </a:buClr>
              <a:buSzPts val="1100"/>
              <a:buFont typeface="Arial"/>
              <a:buNone/>
            </a:pPr>
            <a:r>
              <a:t/>
            </a:r>
            <a:endParaRPr sz="10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9ac228c9ce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9ac228c9ce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https://commons.wikimedia.org/wiki/File:Emoji_u1f6b6_1f3fd_200d_2640.svg</a:t>
            </a:r>
            <a:endParaRPr sz="10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9ac228c9ce_0_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9ac228c9ce_0_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n" sz="1800" u="sng">
                <a:solidFill>
                  <a:srgbClr val="1A73E8"/>
                </a:solidFill>
                <a:latin typeface="Roboto"/>
                <a:ea typeface="Roboto"/>
                <a:cs typeface="Roboto"/>
                <a:sym typeface="Roboto"/>
                <a:hlinkClick r:id="rId2">
                  <a:extLst>
                    <a:ext uri="{A12FA001-AC4F-418D-AE19-62706E023703}">
                      <ahyp:hlinkClr val="tx"/>
                    </a:ext>
                  </a:extLst>
                </a:hlinkClick>
              </a:rPr>
              <a:t>https://pair.withgoogle.com/chapter/user-needs/</a:t>
            </a:r>
            <a:endParaRPr sz="1800">
              <a:solidFill>
                <a:srgbClr val="5F6368"/>
              </a:solidFill>
              <a:latin typeface="Roboto"/>
              <a:ea typeface="Roboto"/>
              <a:cs typeface="Roboto"/>
              <a:sym typeface="Roboto"/>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1: What is the problem?</a:t>
            </a:r>
            <a:r>
              <a:rPr lang="en" sz="1150">
                <a:solidFill>
                  <a:srgbClr val="555555"/>
                </a:solidFill>
                <a:latin typeface="Helvetica Neue"/>
                <a:ea typeface="Helvetica Neue"/>
                <a:cs typeface="Helvetica Neue"/>
                <a:sym typeface="Helvetica Neue"/>
              </a:rPr>
              <a:t> Describe the problem informally and formally and list assumptions and similar problems.</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2: Why does the problem need to be solved?</a:t>
            </a:r>
            <a:r>
              <a:rPr lang="en" sz="1150">
                <a:solidFill>
                  <a:srgbClr val="555555"/>
                </a:solidFill>
                <a:latin typeface="Helvetica Neue"/>
                <a:ea typeface="Helvetica Neue"/>
                <a:cs typeface="Helvetica Neue"/>
                <a:sym typeface="Helvetica Neue"/>
              </a:rPr>
              <a:t> List your motivation for solving the problem, the benefits a solution provides and how the solution will be used.</a:t>
            </a:r>
            <a:endParaRPr sz="1150">
              <a:solidFill>
                <a:srgbClr val="555555"/>
              </a:solidFill>
              <a:latin typeface="Helvetica Neue"/>
              <a:ea typeface="Helvetica Neue"/>
              <a:cs typeface="Helvetica Neue"/>
              <a:sym typeface="Helvetica Neue"/>
            </a:endParaRPr>
          </a:p>
          <a:p>
            <a:pPr indent="-301625" lvl="0" marL="457200" rtl="0" algn="l">
              <a:lnSpc>
                <a:spcPct val="115000"/>
              </a:lnSpc>
              <a:spcBef>
                <a:spcPts val="0"/>
              </a:spcBef>
              <a:spcAft>
                <a:spcPts val="0"/>
              </a:spcAft>
              <a:buClr>
                <a:srgbClr val="555555"/>
              </a:buClr>
              <a:buSzPts val="1150"/>
              <a:buFont typeface="Helvetica Neue"/>
              <a:buChar char="●"/>
            </a:pPr>
            <a:r>
              <a:rPr b="1" lang="en" sz="1150">
                <a:solidFill>
                  <a:srgbClr val="555555"/>
                </a:solidFill>
                <a:latin typeface="Helvetica Neue"/>
                <a:ea typeface="Helvetica Neue"/>
                <a:cs typeface="Helvetica Neue"/>
                <a:sym typeface="Helvetica Neue"/>
              </a:rPr>
              <a:t>Step 3: How would I solve the problem?</a:t>
            </a:r>
            <a:r>
              <a:rPr lang="en" sz="1150">
                <a:solidFill>
                  <a:srgbClr val="555555"/>
                </a:solidFill>
                <a:latin typeface="Helvetica Neue"/>
                <a:ea typeface="Helvetica Neue"/>
                <a:cs typeface="Helvetica Neue"/>
                <a:sym typeface="Helvetica Neue"/>
              </a:rPr>
              <a:t> Describe how the problem would be solved manually to flush domain knowledge.</a:t>
            </a:r>
            <a:endParaRPr sz="1150">
              <a:solidFill>
                <a:srgbClr val="555555"/>
              </a:solidFill>
              <a:latin typeface="Helvetica Neue"/>
              <a:ea typeface="Helvetica Neue"/>
              <a:cs typeface="Helvetica Neue"/>
              <a:sym typeface="Helvetica Neue"/>
            </a:endParaRPr>
          </a:p>
          <a:p>
            <a:pPr indent="0" lvl="0" marL="0" rtl="0" algn="l">
              <a:lnSpc>
                <a:spcPct val="115000"/>
              </a:lnSpc>
              <a:spcBef>
                <a:spcPts val="2200"/>
              </a:spcBef>
              <a:spcAft>
                <a:spcPts val="2200"/>
              </a:spcAft>
              <a:buClr>
                <a:schemeClr val="dk1"/>
              </a:buClr>
              <a:buSzPts val="1100"/>
              <a:buFont typeface="Arial"/>
              <a:buNone/>
            </a:pPr>
            <a:r>
              <a:rPr lang="en" sz="1150">
                <a:solidFill>
                  <a:srgbClr val="555555"/>
                </a:solidFill>
                <a:latin typeface="Helvetica Neue"/>
                <a:ea typeface="Helvetica Neue"/>
                <a:cs typeface="Helvetica Neue"/>
                <a:sym typeface="Helvetica Neue"/>
              </a:rPr>
              <a:t>https://machinelearningmastery.com/process-for-working-through-machine-learning-problems/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rimson">
  <p:cSld name="CUSTOM">
    <p:spTree>
      <p:nvGrpSpPr>
        <p:cNvPr id="8" name="Shape 8"/>
        <p:cNvGrpSpPr/>
        <p:nvPr/>
      </p:nvGrpSpPr>
      <p:grpSpPr>
        <a:xfrm>
          <a:off x="0" y="0"/>
          <a:ext cx="0" cy="0"/>
          <a:chOff x="0" y="0"/>
          <a:chExt cx="0" cy="0"/>
        </a:xfrm>
      </p:grpSpPr>
      <p:sp>
        <p:nvSpPr>
          <p:cNvPr id="9" name="Google Shape;9;p2"/>
          <p:cNvSpPr/>
          <p:nvPr/>
        </p:nvSpPr>
        <p:spPr>
          <a:xfrm>
            <a:off x="50" y="0"/>
            <a:ext cx="9144000" cy="45240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10" name="Google Shape;10;p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11" name="Google Shape;11;p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3200"/>
              <a:buFont typeface="Google Sans"/>
              <a:buNone/>
              <a:defRPr b="0" i="0" sz="44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ox - Orange">
  <p:cSld name="TITLE_2_3_1_1">
    <p:spTree>
      <p:nvGrpSpPr>
        <p:cNvPr id="48" name="Shape 48"/>
        <p:cNvGrpSpPr/>
        <p:nvPr/>
      </p:nvGrpSpPr>
      <p:grpSpPr>
        <a:xfrm>
          <a:off x="0" y="0"/>
          <a:ext cx="0" cy="0"/>
          <a:chOff x="0" y="0"/>
          <a:chExt cx="0" cy="0"/>
        </a:xfrm>
      </p:grpSpPr>
      <p:sp>
        <p:nvSpPr>
          <p:cNvPr id="49" name="Google Shape;49;p11"/>
          <p:cNvSpPr txBox="1"/>
          <p:nvPr>
            <p:ph idx="1" type="body"/>
          </p:nvPr>
        </p:nvSpPr>
        <p:spPr>
          <a:xfrm>
            <a:off x="344500"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50" name="Google Shape;50;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1" name="Google Shape;51;p11"/>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 name="Google Shape;52;p11"/>
          <p:cNvSpPr txBox="1"/>
          <p:nvPr>
            <p:ph type="title"/>
          </p:nvPr>
        </p:nvSpPr>
        <p:spPr>
          <a:xfrm>
            <a:off x="344500" y="264375"/>
            <a:ext cx="7797000" cy="5385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
        <p:nvSpPr>
          <p:cNvPr id="53" name="Google Shape;53;p11"/>
          <p:cNvSpPr txBox="1"/>
          <p:nvPr>
            <p:ph idx="2" type="body"/>
          </p:nvPr>
        </p:nvSpPr>
        <p:spPr>
          <a:xfrm>
            <a:off x="4802775"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4" name="Shape 5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rimson">
  <p:cSld name="TITLE_2_2_1">
    <p:spTree>
      <p:nvGrpSpPr>
        <p:cNvPr id="55" name="Shape 55"/>
        <p:cNvGrpSpPr/>
        <p:nvPr/>
      </p:nvGrpSpPr>
      <p:grpSpPr>
        <a:xfrm>
          <a:off x="0" y="0"/>
          <a:ext cx="0" cy="0"/>
          <a:chOff x="0" y="0"/>
          <a:chExt cx="0" cy="0"/>
        </a:xfrm>
      </p:grpSpPr>
      <p:sp>
        <p:nvSpPr>
          <p:cNvPr id="56" name="Google Shape;56;p13"/>
          <p:cNvSpPr txBox="1"/>
          <p:nvPr>
            <p:ph idx="1" type="body"/>
          </p:nvPr>
        </p:nvSpPr>
        <p:spPr>
          <a:xfrm>
            <a:off x="344501" y="1718700"/>
            <a:ext cx="2976600" cy="2046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57" name="Google Shape;57;p13"/>
          <p:cNvSpPr txBox="1"/>
          <p:nvPr>
            <p:ph type="title"/>
          </p:nvPr>
        </p:nvSpPr>
        <p:spPr>
          <a:xfrm>
            <a:off x="344500" y="603900"/>
            <a:ext cx="3864600" cy="969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9pPr>
          </a:lstStyle>
          <a:p/>
        </p:txBody>
      </p:sp>
      <p:sp>
        <p:nvSpPr>
          <p:cNvPr id="58" name="Google Shape;58;p1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3"/>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 name="Google Shape;60;p1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Orange">
  <p:cSld name="TITLE_2_2_1_1">
    <p:spTree>
      <p:nvGrpSpPr>
        <p:cNvPr id="61" name="Shape 61"/>
        <p:cNvGrpSpPr/>
        <p:nvPr/>
      </p:nvGrpSpPr>
      <p:grpSpPr>
        <a:xfrm>
          <a:off x="0" y="0"/>
          <a:ext cx="0" cy="0"/>
          <a:chOff x="0" y="0"/>
          <a:chExt cx="0" cy="0"/>
        </a:xfrm>
      </p:grpSpPr>
      <p:sp>
        <p:nvSpPr>
          <p:cNvPr id="62" name="Google Shape;62;p14"/>
          <p:cNvSpPr txBox="1"/>
          <p:nvPr>
            <p:ph idx="1" type="body"/>
          </p:nvPr>
        </p:nvSpPr>
        <p:spPr>
          <a:xfrm>
            <a:off x="344501" y="1718700"/>
            <a:ext cx="2976600" cy="2046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63" name="Google Shape;63;p14"/>
          <p:cNvSpPr txBox="1"/>
          <p:nvPr>
            <p:ph type="title"/>
          </p:nvPr>
        </p:nvSpPr>
        <p:spPr>
          <a:xfrm>
            <a:off x="344500" y="603900"/>
            <a:ext cx="3864600" cy="9627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9pPr>
          </a:lstStyle>
          <a:p/>
        </p:txBody>
      </p:sp>
      <p:sp>
        <p:nvSpPr>
          <p:cNvPr id="64" name="Google Shape;64;p1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4"/>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6" name="Google Shape;66;p14"/>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67" name="Shape 67"/>
        <p:cNvGrpSpPr/>
        <p:nvPr/>
      </p:nvGrpSpPr>
      <p:grpSpPr>
        <a:xfrm>
          <a:off x="0" y="0"/>
          <a:ext cx="0" cy="0"/>
          <a:chOff x="0" y="0"/>
          <a:chExt cx="0" cy="0"/>
        </a:xfrm>
      </p:grpSpPr>
      <p:sp>
        <p:nvSpPr>
          <p:cNvPr id="68" name="Google Shape;68;p1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 Crimson">
  <p:cSld name="CUSTOM_2_1_1">
    <p:bg>
      <p:bgPr>
        <a:solidFill>
          <a:srgbClr val="FFFFFF"/>
        </a:solidFill>
      </p:bgPr>
    </p:bg>
    <p:spTree>
      <p:nvGrpSpPr>
        <p:cNvPr id="69" name="Shape 69"/>
        <p:cNvGrpSpPr/>
        <p:nvPr/>
      </p:nvGrpSpPr>
      <p:grpSpPr>
        <a:xfrm>
          <a:off x="0" y="0"/>
          <a:ext cx="0" cy="0"/>
          <a:chOff x="0" y="0"/>
          <a:chExt cx="0" cy="0"/>
        </a:xfrm>
      </p:grpSpPr>
      <p:sp>
        <p:nvSpPr>
          <p:cNvPr id="70" name="Google Shape;70;p1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1" name="Google Shape;71;p16"/>
          <p:cNvSpPr/>
          <p:nvPr/>
        </p:nvSpPr>
        <p:spPr>
          <a:xfrm>
            <a:off x="522575" y="3458700"/>
            <a:ext cx="465900" cy="94500"/>
          </a:xfrm>
          <a:prstGeom prst="roundRect">
            <a:avLst>
              <a:gd fmla="val 50000" name="adj"/>
            </a:avLst>
          </a:prstGeom>
          <a:solidFill>
            <a:srgbClr val="A51C3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6"/>
          <p:cNvSpPr txBox="1"/>
          <p:nvPr>
            <p:ph idx="1"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
        <p:nvSpPr>
          <p:cNvPr id="73" name="Google Shape;73;p16"/>
          <p:cNvSpPr txBox="1"/>
          <p:nvPr>
            <p:ph idx="2" type="subTitle"/>
          </p:nvPr>
        </p:nvSpPr>
        <p:spPr>
          <a:xfrm>
            <a:off x="422950" y="2984175"/>
            <a:ext cx="7801200" cy="364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 Orange">
  <p:cSld name="CUSTOM_2_1_1_1">
    <p:bg>
      <p:bgPr>
        <a:solidFill>
          <a:srgbClr val="FFFFFF"/>
        </a:solidFill>
      </p:bgPr>
    </p:bg>
    <p:spTree>
      <p:nvGrpSpPr>
        <p:cNvPr id="74" name="Shape 74"/>
        <p:cNvGrpSpPr/>
        <p:nvPr/>
      </p:nvGrpSpPr>
      <p:grpSpPr>
        <a:xfrm>
          <a:off x="0" y="0"/>
          <a:ext cx="0" cy="0"/>
          <a:chOff x="0" y="0"/>
          <a:chExt cx="0" cy="0"/>
        </a:xfrm>
      </p:grpSpPr>
      <p:sp>
        <p:nvSpPr>
          <p:cNvPr id="75" name="Google Shape;75;p17"/>
          <p:cNvSpPr txBox="1"/>
          <p:nvPr>
            <p:ph idx="1" type="subTitle"/>
          </p:nvPr>
        </p:nvSpPr>
        <p:spPr>
          <a:xfrm>
            <a:off x="422950" y="2984175"/>
            <a:ext cx="7801200" cy="364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76" name="Google Shape;76;p17"/>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7" name="Google Shape;77;p17"/>
          <p:cNvSpPr/>
          <p:nvPr/>
        </p:nvSpPr>
        <p:spPr>
          <a:xfrm>
            <a:off x="522575" y="3458700"/>
            <a:ext cx="465900" cy="94500"/>
          </a:xfrm>
          <a:prstGeom prst="roundRect">
            <a:avLst>
              <a:gd fmla="val 50000" name="adj"/>
            </a:avLst>
          </a:prstGeom>
          <a:solidFill>
            <a:srgbClr val="EA86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7"/>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screen">
  <p:cSld name="Blank_4">
    <p:spTree>
      <p:nvGrpSpPr>
        <p:cNvPr id="79" name="Shape 79"/>
        <p:cNvGrpSpPr/>
        <p:nvPr/>
      </p:nvGrpSpPr>
      <p:grpSpPr>
        <a:xfrm>
          <a:off x="0" y="0"/>
          <a:ext cx="0" cy="0"/>
          <a:chOff x="0" y="0"/>
          <a:chExt cx="0" cy="0"/>
        </a:xfrm>
      </p:grpSpPr>
      <p:sp>
        <p:nvSpPr>
          <p:cNvPr id="80" name="Google Shape;80;p18"/>
          <p:cNvSpPr txBox="1"/>
          <p:nvPr/>
        </p:nvSpPr>
        <p:spPr>
          <a:xfrm>
            <a:off x="6627000" y="3606900"/>
            <a:ext cx="2517000" cy="1536600"/>
          </a:xfrm>
          <a:prstGeom prst="rect">
            <a:avLst/>
          </a:prstGeom>
          <a:solidFill>
            <a:srgbClr val="00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FFFFF"/>
                </a:solidFill>
                <a:latin typeface="Google Sans"/>
                <a:ea typeface="Google Sans"/>
                <a:cs typeface="Google Sans"/>
                <a:sym typeface="Google Sans"/>
              </a:rPr>
              <a:t>Leave space for headshot</a:t>
            </a:r>
            <a:endParaRPr b="1" sz="1700">
              <a:solidFill>
                <a:srgbClr val="FFFFFF"/>
              </a:solidFill>
              <a:latin typeface="Google Sans"/>
              <a:ea typeface="Google Sans"/>
              <a:cs typeface="Google Sans"/>
              <a:sym typeface="Google Sans"/>
            </a:endParaRPr>
          </a:p>
        </p:txBody>
      </p:sp>
      <p:sp>
        <p:nvSpPr>
          <p:cNvPr id="81" name="Google Shape;81;p18"/>
          <p:cNvSpPr/>
          <p:nvPr/>
        </p:nvSpPr>
        <p:spPr>
          <a:xfrm>
            <a:off x="-18050" y="0"/>
            <a:ext cx="91620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sz="3000"/>
              <a:t>Fullscreen</a:t>
            </a:r>
            <a:endParaRPr b="1" sz="3000"/>
          </a:p>
          <a:p>
            <a:pPr indent="0" lvl="0" marL="0" marR="0" rtl="0" algn="ctr">
              <a:lnSpc>
                <a:spcPct val="100000"/>
              </a:lnSpc>
              <a:spcBef>
                <a:spcPts val="0"/>
              </a:spcBef>
              <a:spcAft>
                <a:spcPts val="0"/>
              </a:spcAft>
              <a:buClr>
                <a:srgbClr val="000000"/>
              </a:buClr>
              <a:buSzPts val="1400"/>
              <a:buFont typeface="Arial"/>
              <a:buNone/>
            </a:pPr>
            <a:r>
              <a:rPr b="1" lang="en" sz="3000"/>
              <a:t>Show Presenter</a:t>
            </a:r>
            <a:endParaRPr b="1" i="0" sz="3000" u="none" cap="none" strike="noStrike">
              <a:solidFill>
                <a:srgbClr val="000000"/>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82" name="Shape 82"/>
        <p:cNvGrpSpPr/>
        <p:nvPr/>
      </p:nvGrpSpPr>
      <p:grpSpPr>
        <a:xfrm>
          <a:off x="0" y="0"/>
          <a:ext cx="0" cy="0"/>
          <a:chOff x="0" y="0"/>
          <a:chExt cx="0" cy="0"/>
        </a:xfrm>
      </p:grpSpPr>
      <p:sp>
        <p:nvSpPr>
          <p:cNvPr id="83" name="Google Shape;83;p1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84" name="Google Shape;84;p19"/>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85" name="Google Shape;85;p1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Orange">
  <p:cSld name="CUSTOM_1">
    <p:spTree>
      <p:nvGrpSpPr>
        <p:cNvPr id="12" name="Shape 12"/>
        <p:cNvGrpSpPr/>
        <p:nvPr/>
      </p:nvGrpSpPr>
      <p:grpSpPr>
        <a:xfrm>
          <a:off x="0" y="0"/>
          <a:ext cx="0" cy="0"/>
          <a:chOff x="0" y="0"/>
          <a:chExt cx="0" cy="0"/>
        </a:xfrm>
      </p:grpSpPr>
      <p:sp>
        <p:nvSpPr>
          <p:cNvPr id="13" name="Google Shape;13;p3"/>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14" name="Google Shape;14;p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15" name="Google Shape;15;p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3200"/>
              <a:buFont typeface="Google Sans"/>
              <a:buNone/>
              <a:defRPr b="0" i="0" sz="44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Crimson">
  <p:cSld name="TITLE_2">
    <p:spTree>
      <p:nvGrpSpPr>
        <p:cNvPr id="16" name="Shape 16"/>
        <p:cNvGrpSpPr/>
        <p:nvPr/>
      </p:nvGrpSpPr>
      <p:grpSpPr>
        <a:xfrm>
          <a:off x="0" y="0"/>
          <a:ext cx="0" cy="0"/>
          <a:chOff x="0" y="0"/>
          <a:chExt cx="0" cy="0"/>
        </a:xfrm>
      </p:grpSpPr>
      <p:sp>
        <p:nvSpPr>
          <p:cNvPr id="17" name="Google Shape;17;p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8" name="Google Shape;18;p4"/>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Orange">
  <p:cSld name="TITLE_2_4">
    <p:spTree>
      <p:nvGrpSpPr>
        <p:cNvPr id="19" name="Shape 19"/>
        <p:cNvGrpSpPr/>
        <p:nvPr/>
      </p:nvGrpSpPr>
      <p:grpSpPr>
        <a:xfrm>
          <a:off x="0" y="0"/>
          <a:ext cx="0" cy="0"/>
          <a:chOff x="0" y="0"/>
          <a:chExt cx="0" cy="0"/>
        </a:xfrm>
      </p:grpSpPr>
      <p:sp>
        <p:nvSpPr>
          <p:cNvPr id="20" name="Google Shape;20;p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1" name="Google Shape;21;p5"/>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Box - Crimson">
  <p:cSld name="TITLE_2_3">
    <p:spTree>
      <p:nvGrpSpPr>
        <p:cNvPr id="22" name="Shape 22"/>
        <p:cNvGrpSpPr/>
        <p:nvPr/>
      </p:nvGrpSpPr>
      <p:grpSpPr>
        <a:xfrm>
          <a:off x="0" y="0"/>
          <a:ext cx="0" cy="0"/>
          <a:chOff x="0" y="0"/>
          <a:chExt cx="0" cy="0"/>
        </a:xfrm>
      </p:grpSpPr>
      <p:sp>
        <p:nvSpPr>
          <p:cNvPr id="23" name="Google Shape;23;p6"/>
          <p:cNvSpPr txBox="1"/>
          <p:nvPr>
            <p:ph idx="1" type="body"/>
          </p:nvPr>
        </p:nvSpPr>
        <p:spPr>
          <a:xfrm>
            <a:off x="426300" y="1742775"/>
            <a:ext cx="3966600" cy="2760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24" name="Google Shape;24;p6"/>
          <p:cNvSpPr/>
          <p:nvPr/>
        </p:nvSpPr>
        <p:spPr>
          <a:xfrm>
            <a:off x="426300" y="264375"/>
            <a:ext cx="7797000" cy="6429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 name="Google Shape;25;p6"/>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 name="Google Shape;26;p6"/>
          <p:cNvSpPr txBox="1"/>
          <p:nvPr>
            <p:ph type="title"/>
          </p:nvPr>
        </p:nvSpPr>
        <p:spPr>
          <a:xfrm>
            <a:off x="344500" y="264375"/>
            <a:ext cx="7797000" cy="5712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Box - Orange">
  <p:cSld name="TITLE_2_3_4">
    <p:spTree>
      <p:nvGrpSpPr>
        <p:cNvPr id="27" name="Shape 27"/>
        <p:cNvGrpSpPr/>
        <p:nvPr/>
      </p:nvGrpSpPr>
      <p:grpSpPr>
        <a:xfrm>
          <a:off x="0" y="0"/>
          <a:ext cx="0" cy="0"/>
          <a:chOff x="0" y="0"/>
          <a:chExt cx="0" cy="0"/>
        </a:xfrm>
      </p:grpSpPr>
      <p:sp>
        <p:nvSpPr>
          <p:cNvPr id="28" name="Google Shape;28;p7"/>
          <p:cNvSpPr txBox="1"/>
          <p:nvPr>
            <p:ph idx="1" type="body"/>
          </p:nvPr>
        </p:nvSpPr>
        <p:spPr>
          <a:xfrm>
            <a:off x="426300" y="1742775"/>
            <a:ext cx="3966600" cy="2760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29" name="Google Shape;29;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0" name="Google Shape;30;p7"/>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 name="Google Shape;31;p7"/>
          <p:cNvSpPr txBox="1"/>
          <p:nvPr>
            <p:ph type="title"/>
          </p:nvPr>
        </p:nvSpPr>
        <p:spPr>
          <a:xfrm>
            <a:off x="344500" y="264375"/>
            <a:ext cx="7797000" cy="5451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Box - Crimson 1">
  <p:cSld name="TITLE_2_3_3">
    <p:spTree>
      <p:nvGrpSpPr>
        <p:cNvPr id="32" name="Shape 32"/>
        <p:cNvGrpSpPr/>
        <p:nvPr/>
      </p:nvGrpSpPr>
      <p:grpSpPr>
        <a:xfrm>
          <a:off x="0" y="0"/>
          <a:ext cx="0" cy="0"/>
          <a:chOff x="0" y="0"/>
          <a:chExt cx="0" cy="0"/>
        </a:xfrm>
      </p:grpSpPr>
      <p:sp>
        <p:nvSpPr>
          <p:cNvPr id="33" name="Google Shape;33;p8"/>
          <p:cNvSpPr txBox="1"/>
          <p:nvPr>
            <p:ph idx="1" type="body"/>
          </p:nvPr>
        </p:nvSpPr>
        <p:spPr>
          <a:xfrm>
            <a:off x="344500" y="1546975"/>
            <a:ext cx="84477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34" name="Google Shape;34;p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5" name="Google Shape;35;p8"/>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6" name="Google Shape;36;p8"/>
          <p:cNvSpPr txBox="1"/>
          <p:nvPr>
            <p:ph type="title"/>
          </p:nvPr>
        </p:nvSpPr>
        <p:spPr>
          <a:xfrm>
            <a:off x="344500" y="264375"/>
            <a:ext cx="7797000" cy="5385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Box - Orange">
  <p:cSld name="TITLE_2_3_2">
    <p:spTree>
      <p:nvGrpSpPr>
        <p:cNvPr id="37" name="Shape 37"/>
        <p:cNvGrpSpPr/>
        <p:nvPr/>
      </p:nvGrpSpPr>
      <p:grpSpPr>
        <a:xfrm>
          <a:off x="0" y="0"/>
          <a:ext cx="0" cy="0"/>
          <a:chOff x="0" y="0"/>
          <a:chExt cx="0" cy="0"/>
        </a:xfrm>
      </p:grpSpPr>
      <p:sp>
        <p:nvSpPr>
          <p:cNvPr id="38" name="Google Shape;38;p9"/>
          <p:cNvSpPr txBox="1"/>
          <p:nvPr>
            <p:ph idx="1" type="body"/>
          </p:nvPr>
        </p:nvSpPr>
        <p:spPr>
          <a:xfrm>
            <a:off x="344500" y="1546975"/>
            <a:ext cx="84477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39" name="Google Shape;39;p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0" name="Google Shape;40;p9"/>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 name="Google Shape;41;p9"/>
          <p:cNvSpPr txBox="1"/>
          <p:nvPr>
            <p:ph type="title"/>
          </p:nvPr>
        </p:nvSpPr>
        <p:spPr>
          <a:xfrm>
            <a:off x="344500" y="264375"/>
            <a:ext cx="7797000" cy="5514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ox - Crimson">
  <p:cSld name="TITLE_2_3_1">
    <p:spTree>
      <p:nvGrpSpPr>
        <p:cNvPr id="42" name="Shape 42"/>
        <p:cNvGrpSpPr/>
        <p:nvPr/>
      </p:nvGrpSpPr>
      <p:grpSpPr>
        <a:xfrm>
          <a:off x="0" y="0"/>
          <a:ext cx="0" cy="0"/>
          <a:chOff x="0" y="0"/>
          <a:chExt cx="0" cy="0"/>
        </a:xfrm>
      </p:grpSpPr>
      <p:sp>
        <p:nvSpPr>
          <p:cNvPr id="43" name="Google Shape;43;p10"/>
          <p:cNvSpPr txBox="1"/>
          <p:nvPr>
            <p:ph idx="1" type="body"/>
          </p:nvPr>
        </p:nvSpPr>
        <p:spPr>
          <a:xfrm>
            <a:off x="344500"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44" name="Google Shape;44;p1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5" name="Google Shape;45;p10"/>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6" name="Google Shape;46;p10"/>
          <p:cNvSpPr txBox="1"/>
          <p:nvPr>
            <p:ph type="title"/>
          </p:nvPr>
        </p:nvSpPr>
        <p:spPr>
          <a:xfrm>
            <a:off x="344500" y="264375"/>
            <a:ext cx="7797000" cy="5514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
        <p:nvSpPr>
          <p:cNvPr id="47" name="Google Shape;47;p10"/>
          <p:cNvSpPr txBox="1"/>
          <p:nvPr>
            <p:ph idx="2" type="body"/>
          </p:nvPr>
        </p:nvSpPr>
        <p:spPr>
          <a:xfrm>
            <a:off x="4802775"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1pPr>
            <a:lvl2pPr indent="-342900" lvl="1" marL="9144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2pPr>
            <a:lvl3pPr indent="-342900" lvl="2" marL="13716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3pPr>
            <a:lvl4pPr indent="-342900" lvl="3" marL="18288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4pPr>
            <a:lvl5pPr indent="-342900" lvl="4" marL="22860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5pPr>
            <a:lvl6pPr indent="-342900" lvl="5" marL="27432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6pPr>
            <a:lvl7pPr indent="-342900" lvl="6" marL="32004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7pPr>
            <a:lvl8pPr indent="-342900" lvl="7" marL="36576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8pPr>
            <a:lvl9pPr indent="-342900" lvl="8" marL="41148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3000"/>
              <a:buFont typeface="Google Sans"/>
              <a:buNone/>
              <a:defRPr b="0" i="0" sz="30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comments" Target="../comments/comment1.xml"/><Relationship Id="rId4" Type="http://schemas.openxmlformats.org/officeDocument/2006/relationships/image" Target="../media/image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2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What </a:t>
            </a:r>
            <a:r>
              <a:rPr lang="en"/>
              <a:t>a</a:t>
            </a:r>
            <a:r>
              <a:rPr lang="en"/>
              <a:t>m I building? What is the goal?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9"/>
          <p:cNvSpPr txBox="1"/>
          <p:nvPr>
            <p:ph idx="4294967295"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 Diabetic Retinopathy</a:t>
            </a:r>
            <a:endParaRPr/>
          </a:p>
        </p:txBody>
      </p:sp>
      <p:sp>
        <p:nvSpPr>
          <p:cNvPr id="177" name="Google Shape;177;p29"/>
          <p:cNvSpPr txBox="1"/>
          <p:nvPr/>
        </p:nvSpPr>
        <p:spPr>
          <a:xfrm>
            <a:off x="467600" y="3331625"/>
            <a:ext cx="5177700" cy="14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Google Sans Medium"/>
                <a:ea typeface="Google Sans Medium"/>
                <a:cs typeface="Google Sans Medium"/>
                <a:sym typeface="Google Sans Medium"/>
              </a:rPr>
              <a:t>Early identification of DR progression from color fundus photographs</a:t>
            </a:r>
            <a:endParaRPr sz="1600">
              <a:solidFill>
                <a:schemeClr val="dk1"/>
              </a:solidFill>
              <a:latin typeface="Google Sans Medium"/>
              <a:ea typeface="Google Sans Medium"/>
              <a:cs typeface="Google Sans Medium"/>
              <a:sym typeface="Google Sans Medium"/>
            </a:endParaRPr>
          </a:p>
        </p:txBody>
      </p:sp>
      <p:cxnSp>
        <p:nvCxnSpPr>
          <p:cNvPr id="178" name="Google Shape;178;p29"/>
          <p:cNvCxnSpPr/>
          <p:nvPr/>
        </p:nvCxnSpPr>
        <p:spPr>
          <a:xfrm>
            <a:off x="1598113" y="1529177"/>
            <a:ext cx="6042600" cy="0"/>
          </a:xfrm>
          <a:prstGeom prst="straightConnector1">
            <a:avLst/>
          </a:prstGeom>
          <a:noFill/>
          <a:ln cap="flat" cmpd="sng" w="19050">
            <a:solidFill>
              <a:srgbClr val="4285F4"/>
            </a:solidFill>
            <a:prstDash val="dot"/>
            <a:round/>
            <a:headEnd len="med" w="med" type="none"/>
            <a:tailEnd len="med" w="med" type="none"/>
          </a:ln>
        </p:spPr>
      </p:cxnSp>
      <p:sp>
        <p:nvSpPr>
          <p:cNvPr id="179" name="Google Shape;179;p29"/>
          <p:cNvSpPr/>
          <p:nvPr/>
        </p:nvSpPr>
        <p:spPr>
          <a:xfrm>
            <a:off x="811138" y="1952500"/>
            <a:ext cx="1173000" cy="9813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1"/>
                </a:solidFill>
                <a:latin typeface="Google Sans"/>
                <a:ea typeface="Google Sans"/>
                <a:cs typeface="Google Sans"/>
                <a:sym typeface="Google Sans"/>
              </a:rPr>
              <a:t>What</a:t>
            </a:r>
            <a:r>
              <a:rPr lang="en" sz="1700">
                <a:solidFill>
                  <a:schemeClr val="dk1"/>
                </a:solidFill>
                <a:latin typeface="Google Sans"/>
                <a:ea typeface="Google Sans"/>
                <a:cs typeface="Google Sans"/>
                <a:sym typeface="Google Sans"/>
              </a:rPr>
              <a:t> is the problem?</a:t>
            </a:r>
            <a:endParaRPr sz="1700">
              <a:solidFill>
                <a:schemeClr val="dk1"/>
              </a:solidFill>
              <a:latin typeface="Google Sans"/>
              <a:ea typeface="Google Sans"/>
              <a:cs typeface="Google Sans"/>
              <a:sym typeface="Google Sans"/>
            </a:endParaRPr>
          </a:p>
        </p:txBody>
      </p:sp>
      <p:sp>
        <p:nvSpPr>
          <p:cNvPr id="180" name="Google Shape;180;p29"/>
          <p:cNvSpPr/>
          <p:nvPr/>
        </p:nvSpPr>
        <p:spPr>
          <a:xfrm>
            <a:off x="1326613" y="1393427"/>
            <a:ext cx="271500" cy="271500"/>
          </a:xfrm>
          <a:prstGeom prst="ellipse">
            <a:avLst/>
          </a:prstGeom>
          <a:solidFill>
            <a:srgbClr val="FFFFFF"/>
          </a:solidFill>
          <a:ln cap="flat" cmpd="sng" w="38100">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9"/>
          <p:cNvSpPr/>
          <p:nvPr/>
        </p:nvSpPr>
        <p:spPr>
          <a:xfrm>
            <a:off x="3352622" y="1393427"/>
            <a:ext cx="271500" cy="271500"/>
          </a:xfrm>
          <a:prstGeom prst="ellipse">
            <a:avLst/>
          </a:prstGeom>
          <a:solidFill>
            <a:srgbClr val="FFFFFF"/>
          </a:solidFill>
          <a:ln cap="flat" cmpd="sng" w="38100">
            <a:solidFill>
              <a:srgbClr val="FBBC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2" name="Google Shape;182;p29"/>
          <p:cNvSpPr/>
          <p:nvPr/>
        </p:nvSpPr>
        <p:spPr>
          <a:xfrm>
            <a:off x="5378757" y="1393352"/>
            <a:ext cx="271500" cy="271500"/>
          </a:xfrm>
          <a:prstGeom prst="ellipse">
            <a:avLst/>
          </a:prstGeom>
          <a:solidFill>
            <a:srgbClr val="FFFFFF"/>
          </a:solidFill>
          <a:ln cap="flat" cmpd="sng" w="38100">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3" name="Google Shape;183;p29"/>
          <p:cNvSpPr/>
          <p:nvPr/>
        </p:nvSpPr>
        <p:spPr>
          <a:xfrm>
            <a:off x="7369266" y="1393427"/>
            <a:ext cx="271500" cy="271500"/>
          </a:xfrm>
          <a:prstGeom prst="ellipse">
            <a:avLst/>
          </a:prstGeom>
          <a:solidFill>
            <a:srgbClr val="FFFFFF"/>
          </a:solidFill>
          <a:ln cap="flat" cmpd="sng" w="38100">
            <a:solidFill>
              <a:srgbClr val="EA433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4" name="Google Shape;184;p29"/>
          <p:cNvSpPr/>
          <p:nvPr/>
        </p:nvSpPr>
        <p:spPr>
          <a:xfrm>
            <a:off x="2660513" y="1952500"/>
            <a:ext cx="1655700" cy="10956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2"/>
                </a:solidFill>
                <a:latin typeface="Google Sans"/>
                <a:ea typeface="Google Sans"/>
                <a:cs typeface="Google Sans"/>
                <a:sym typeface="Google Sans"/>
              </a:rPr>
              <a:t>Why </a:t>
            </a:r>
            <a:r>
              <a:rPr lang="en" sz="1700">
                <a:solidFill>
                  <a:schemeClr val="dk2"/>
                </a:solidFill>
                <a:latin typeface="Google Sans"/>
                <a:ea typeface="Google Sans"/>
                <a:cs typeface="Google Sans"/>
                <a:sym typeface="Google Sans"/>
              </a:rPr>
              <a:t>does the problem need to be solved?</a:t>
            </a:r>
            <a:endParaRPr sz="17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2"/>
              </a:solidFill>
              <a:latin typeface="Google Sans"/>
              <a:ea typeface="Google Sans"/>
              <a:cs typeface="Google Sans"/>
              <a:sym typeface="Google Sans"/>
            </a:endParaRPr>
          </a:p>
        </p:txBody>
      </p:sp>
      <p:sp>
        <p:nvSpPr>
          <p:cNvPr id="185" name="Google Shape;185;p29"/>
          <p:cNvSpPr/>
          <p:nvPr/>
        </p:nvSpPr>
        <p:spPr>
          <a:xfrm>
            <a:off x="4618113" y="1952500"/>
            <a:ext cx="1792800" cy="12894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2"/>
                </a:solidFill>
                <a:latin typeface="Google Sans"/>
                <a:ea typeface="Google Sans"/>
                <a:cs typeface="Google Sans"/>
                <a:sym typeface="Google Sans"/>
              </a:rPr>
              <a:t>How </a:t>
            </a:r>
            <a:r>
              <a:rPr lang="en" sz="1700">
                <a:solidFill>
                  <a:schemeClr val="dk2"/>
                </a:solidFill>
                <a:latin typeface="Google Sans"/>
                <a:ea typeface="Google Sans"/>
                <a:cs typeface="Google Sans"/>
                <a:sym typeface="Google Sans"/>
              </a:rPr>
              <a:t>could the problem be solved manually?</a:t>
            </a:r>
            <a:endParaRPr sz="17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2"/>
              </a:solidFill>
              <a:latin typeface="Google Sans"/>
              <a:ea typeface="Google Sans"/>
              <a:cs typeface="Google Sans"/>
              <a:sym typeface="Google Sans"/>
            </a:endParaRPr>
          </a:p>
        </p:txBody>
      </p:sp>
      <p:sp>
        <p:nvSpPr>
          <p:cNvPr id="186" name="Google Shape;186;p29"/>
          <p:cNvSpPr/>
          <p:nvPr/>
        </p:nvSpPr>
        <p:spPr>
          <a:xfrm>
            <a:off x="6677163" y="1952500"/>
            <a:ext cx="1655700" cy="8835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lang="en" sz="1700">
                <a:solidFill>
                  <a:schemeClr val="dk2"/>
                </a:solidFill>
                <a:latin typeface="Google Sans"/>
                <a:ea typeface="Google Sans"/>
                <a:cs typeface="Google Sans"/>
                <a:sym typeface="Google Sans"/>
              </a:rPr>
              <a:t>Will AI offer </a:t>
            </a:r>
            <a:r>
              <a:rPr b="1" lang="en" sz="1700">
                <a:solidFill>
                  <a:schemeClr val="dk2"/>
                </a:solidFill>
                <a:latin typeface="Google Sans"/>
                <a:ea typeface="Google Sans"/>
                <a:cs typeface="Google Sans"/>
                <a:sym typeface="Google Sans"/>
              </a:rPr>
              <a:t>unique</a:t>
            </a:r>
            <a:r>
              <a:rPr lang="en" sz="1700">
                <a:solidFill>
                  <a:schemeClr val="dk2"/>
                </a:solidFill>
                <a:latin typeface="Google Sans"/>
                <a:ea typeface="Google Sans"/>
                <a:cs typeface="Google Sans"/>
                <a:sym typeface="Google Sans"/>
              </a:rPr>
              <a:t> value?</a:t>
            </a:r>
            <a:endParaRPr sz="17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2"/>
              </a:solidFill>
              <a:latin typeface="Google Sans"/>
              <a:ea typeface="Google Sans"/>
              <a:cs typeface="Google Sans"/>
              <a:sym typeface="Google Sans"/>
            </a:endParaRPr>
          </a:p>
        </p:txBody>
      </p:sp>
      <p:sp>
        <p:nvSpPr>
          <p:cNvPr id="187" name="Google Shape;187;p29"/>
          <p:cNvSpPr/>
          <p:nvPr/>
        </p:nvSpPr>
        <p:spPr>
          <a:xfrm>
            <a:off x="2053950" y="1035850"/>
            <a:ext cx="6042600" cy="850500"/>
          </a:xfrm>
          <a:prstGeom prst="rect">
            <a:avLst/>
          </a:prstGeom>
          <a:solidFill>
            <a:srgbClr val="FFFFFF">
              <a:alpha val="60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0"/>
          <p:cNvSpPr txBox="1"/>
          <p:nvPr>
            <p:ph idx="4294967295"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 Diabetic Retinopathy</a:t>
            </a:r>
            <a:endParaRPr/>
          </a:p>
        </p:txBody>
      </p:sp>
      <p:cxnSp>
        <p:nvCxnSpPr>
          <p:cNvPr id="193" name="Google Shape;193;p30"/>
          <p:cNvCxnSpPr/>
          <p:nvPr/>
        </p:nvCxnSpPr>
        <p:spPr>
          <a:xfrm>
            <a:off x="1598113" y="1529177"/>
            <a:ext cx="6042600" cy="0"/>
          </a:xfrm>
          <a:prstGeom prst="straightConnector1">
            <a:avLst/>
          </a:prstGeom>
          <a:noFill/>
          <a:ln cap="flat" cmpd="sng" w="19050">
            <a:solidFill>
              <a:srgbClr val="4285F4"/>
            </a:solidFill>
            <a:prstDash val="dot"/>
            <a:round/>
            <a:headEnd len="med" w="med" type="none"/>
            <a:tailEnd len="med" w="med" type="none"/>
          </a:ln>
        </p:spPr>
      </p:cxnSp>
      <p:sp>
        <p:nvSpPr>
          <p:cNvPr id="194" name="Google Shape;194;p30"/>
          <p:cNvSpPr/>
          <p:nvPr/>
        </p:nvSpPr>
        <p:spPr>
          <a:xfrm>
            <a:off x="811138" y="1952500"/>
            <a:ext cx="1173000" cy="9813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2"/>
                </a:solidFill>
                <a:latin typeface="Google Sans"/>
                <a:ea typeface="Google Sans"/>
                <a:cs typeface="Google Sans"/>
                <a:sym typeface="Google Sans"/>
              </a:rPr>
              <a:t>What</a:t>
            </a:r>
            <a:r>
              <a:rPr lang="en" sz="1700">
                <a:solidFill>
                  <a:schemeClr val="dk2"/>
                </a:solidFill>
                <a:latin typeface="Google Sans"/>
                <a:ea typeface="Google Sans"/>
                <a:cs typeface="Google Sans"/>
                <a:sym typeface="Google Sans"/>
              </a:rPr>
              <a:t> is the problem?</a:t>
            </a:r>
            <a:endParaRPr sz="1700">
              <a:solidFill>
                <a:schemeClr val="dk2"/>
              </a:solidFill>
              <a:latin typeface="Google Sans"/>
              <a:ea typeface="Google Sans"/>
              <a:cs typeface="Google Sans"/>
              <a:sym typeface="Google Sans"/>
            </a:endParaRPr>
          </a:p>
        </p:txBody>
      </p:sp>
      <p:sp>
        <p:nvSpPr>
          <p:cNvPr id="195" name="Google Shape;195;p30"/>
          <p:cNvSpPr/>
          <p:nvPr/>
        </p:nvSpPr>
        <p:spPr>
          <a:xfrm>
            <a:off x="1326613" y="1393427"/>
            <a:ext cx="271500" cy="271500"/>
          </a:xfrm>
          <a:prstGeom prst="ellipse">
            <a:avLst/>
          </a:prstGeom>
          <a:solidFill>
            <a:srgbClr val="FFFFFF"/>
          </a:solidFill>
          <a:ln cap="flat" cmpd="sng" w="38100">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0"/>
          <p:cNvSpPr/>
          <p:nvPr/>
        </p:nvSpPr>
        <p:spPr>
          <a:xfrm>
            <a:off x="3352622" y="1393427"/>
            <a:ext cx="271500" cy="271500"/>
          </a:xfrm>
          <a:prstGeom prst="ellipse">
            <a:avLst/>
          </a:prstGeom>
          <a:solidFill>
            <a:srgbClr val="FFFFFF"/>
          </a:solidFill>
          <a:ln cap="flat" cmpd="sng" w="38100">
            <a:solidFill>
              <a:srgbClr val="FBBC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7" name="Google Shape;197;p30"/>
          <p:cNvSpPr/>
          <p:nvPr/>
        </p:nvSpPr>
        <p:spPr>
          <a:xfrm>
            <a:off x="5378757" y="1393352"/>
            <a:ext cx="271500" cy="271500"/>
          </a:xfrm>
          <a:prstGeom prst="ellipse">
            <a:avLst/>
          </a:prstGeom>
          <a:solidFill>
            <a:srgbClr val="FFFFFF"/>
          </a:solidFill>
          <a:ln cap="flat" cmpd="sng" w="38100">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8" name="Google Shape;198;p30"/>
          <p:cNvSpPr/>
          <p:nvPr/>
        </p:nvSpPr>
        <p:spPr>
          <a:xfrm>
            <a:off x="7369266" y="1393427"/>
            <a:ext cx="271500" cy="271500"/>
          </a:xfrm>
          <a:prstGeom prst="ellipse">
            <a:avLst/>
          </a:prstGeom>
          <a:solidFill>
            <a:srgbClr val="FFFFFF"/>
          </a:solidFill>
          <a:ln cap="flat" cmpd="sng" w="38100">
            <a:solidFill>
              <a:srgbClr val="EA433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9" name="Google Shape;199;p30"/>
          <p:cNvSpPr/>
          <p:nvPr/>
        </p:nvSpPr>
        <p:spPr>
          <a:xfrm>
            <a:off x="2660513" y="1952500"/>
            <a:ext cx="1655700" cy="10956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1"/>
                </a:solidFill>
                <a:latin typeface="Google Sans"/>
                <a:ea typeface="Google Sans"/>
                <a:cs typeface="Google Sans"/>
                <a:sym typeface="Google Sans"/>
              </a:rPr>
              <a:t>Why </a:t>
            </a:r>
            <a:r>
              <a:rPr lang="en" sz="1700">
                <a:solidFill>
                  <a:schemeClr val="dk1"/>
                </a:solidFill>
                <a:latin typeface="Google Sans"/>
                <a:ea typeface="Google Sans"/>
                <a:cs typeface="Google Sans"/>
                <a:sym typeface="Google Sans"/>
              </a:rPr>
              <a:t>does the problem need to be solved?</a:t>
            </a:r>
            <a:endParaRPr sz="17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1"/>
              </a:solidFill>
              <a:latin typeface="Google Sans"/>
              <a:ea typeface="Google Sans"/>
              <a:cs typeface="Google Sans"/>
              <a:sym typeface="Google Sans"/>
            </a:endParaRPr>
          </a:p>
        </p:txBody>
      </p:sp>
      <p:sp>
        <p:nvSpPr>
          <p:cNvPr id="200" name="Google Shape;200;p30"/>
          <p:cNvSpPr/>
          <p:nvPr/>
        </p:nvSpPr>
        <p:spPr>
          <a:xfrm>
            <a:off x="4618113" y="1952500"/>
            <a:ext cx="1792800" cy="12894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2"/>
                </a:solidFill>
                <a:latin typeface="Google Sans"/>
                <a:ea typeface="Google Sans"/>
                <a:cs typeface="Google Sans"/>
                <a:sym typeface="Google Sans"/>
              </a:rPr>
              <a:t>How </a:t>
            </a:r>
            <a:r>
              <a:rPr lang="en" sz="1700">
                <a:solidFill>
                  <a:schemeClr val="dk2"/>
                </a:solidFill>
                <a:latin typeface="Google Sans"/>
                <a:ea typeface="Google Sans"/>
                <a:cs typeface="Google Sans"/>
                <a:sym typeface="Google Sans"/>
              </a:rPr>
              <a:t>could the problem be solved manually?</a:t>
            </a:r>
            <a:endParaRPr sz="17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2"/>
              </a:solidFill>
              <a:latin typeface="Google Sans"/>
              <a:ea typeface="Google Sans"/>
              <a:cs typeface="Google Sans"/>
              <a:sym typeface="Google Sans"/>
            </a:endParaRPr>
          </a:p>
        </p:txBody>
      </p:sp>
      <p:sp>
        <p:nvSpPr>
          <p:cNvPr id="201" name="Google Shape;201;p30"/>
          <p:cNvSpPr/>
          <p:nvPr/>
        </p:nvSpPr>
        <p:spPr>
          <a:xfrm>
            <a:off x="6677163" y="1952500"/>
            <a:ext cx="1655700" cy="8835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lang="en" sz="1700">
                <a:solidFill>
                  <a:schemeClr val="dk2"/>
                </a:solidFill>
                <a:latin typeface="Google Sans"/>
                <a:ea typeface="Google Sans"/>
                <a:cs typeface="Google Sans"/>
                <a:sym typeface="Google Sans"/>
              </a:rPr>
              <a:t>Will AI offer </a:t>
            </a:r>
            <a:r>
              <a:rPr b="1" lang="en" sz="1700">
                <a:solidFill>
                  <a:schemeClr val="dk2"/>
                </a:solidFill>
                <a:latin typeface="Google Sans"/>
                <a:ea typeface="Google Sans"/>
                <a:cs typeface="Google Sans"/>
                <a:sym typeface="Google Sans"/>
              </a:rPr>
              <a:t>unique</a:t>
            </a:r>
            <a:r>
              <a:rPr lang="en" sz="1700">
                <a:solidFill>
                  <a:schemeClr val="dk2"/>
                </a:solidFill>
                <a:latin typeface="Google Sans"/>
                <a:ea typeface="Google Sans"/>
                <a:cs typeface="Google Sans"/>
                <a:sym typeface="Google Sans"/>
              </a:rPr>
              <a:t> value?</a:t>
            </a:r>
            <a:endParaRPr sz="17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2"/>
              </a:solidFill>
              <a:latin typeface="Google Sans"/>
              <a:ea typeface="Google Sans"/>
              <a:cs typeface="Google Sans"/>
              <a:sym typeface="Google Sans"/>
            </a:endParaRPr>
          </a:p>
        </p:txBody>
      </p:sp>
      <p:sp>
        <p:nvSpPr>
          <p:cNvPr id="202" name="Google Shape;202;p30"/>
          <p:cNvSpPr txBox="1"/>
          <p:nvPr/>
        </p:nvSpPr>
        <p:spPr>
          <a:xfrm>
            <a:off x="467600" y="3331625"/>
            <a:ext cx="5177700" cy="14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Google Sans Medium"/>
                <a:ea typeface="Google Sans Medium"/>
                <a:cs typeface="Google Sans Medium"/>
                <a:sym typeface="Google Sans Medium"/>
              </a:rPr>
              <a:t>DR is reaching epidemic proportions, and if people were able to access earlier diagnosis this would allow for intervention and prevention of further DR progression</a:t>
            </a:r>
            <a:endParaRPr sz="1600">
              <a:solidFill>
                <a:schemeClr val="dk1"/>
              </a:solidFill>
              <a:latin typeface="Google Sans Medium"/>
              <a:ea typeface="Google Sans Medium"/>
              <a:cs typeface="Google Sans Medium"/>
              <a:sym typeface="Google Sans Medium"/>
            </a:endParaRPr>
          </a:p>
        </p:txBody>
      </p:sp>
      <p:sp>
        <p:nvSpPr>
          <p:cNvPr id="203" name="Google Shape;203;p30"/>
          <p:cNvSpPr/>
          <p:nvPr/>
        </p:nvSpPr>
        <p:spPr>
          <a:xfrm>
            <a:off x="765025" y="1102025"/>
            <a:ext cx="2176800" cy="850500"/>
          </a:xfrm>
          <a:prstGeom prst="rect">
            <a:avLst/>
          </a:prstGeom>
          <a:solidFill>
            <a:srgbClr val="FFFFFF">
              <a:alpha val="60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0"/>
          <p:cNvSpPr/>
          <p:nvPr/>
        </p:nvSpPr>
        <p:spPr>
          <a:xfrm>
            <a:off x="4034925" y="1035850"/>
            <a:ext cx="4061700" cy="850500"/>
          </a:xfrm>
          <a:prstGeom prst="rect">
            <a:avLst/>
          </a:prstGeom>
          <a:solidFill>
            <a:srgbClr val="FFFFFF">
              <a:alpha val="60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1"/>
          <p:cNvSpPr txBox="1"/>
          <p:nvPr>
            <p:ph idx="4294967295"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 Diabetic Retinopathy</a:t>
            </a:r>
            <a:endParaRPr/>
          </a:p>
        </p:txBody>
      </p:sp>
      <p:cxnSp>
        <p:nvCxnSpPr>
          <p:cNvPr id="210" name="Google Shape;210;p31"/>
          <p:cNvCxnSpPr/>
          <p:nvPr/>
        </p:nvCxnSpPr>
        <p:spPr>
          <a:xfrm>
            <a:off x="1598113" y="1529177"/>
            <a:ext cx="6042600" cy="0"/>
          </a:xfrm>
          <a:prstGeom prst="straightConnector1">
            <a:avLst/>
          </a:prstGeom>
          <a:noFill/>
          <a:ln cap="flat" cmpd="sng" w="19050">
            <a:solidFill>
              <a:srgbClr val="4285F4"/>
            </a:solidFill>
            <a:prstDash val="dot"/>
            <a:round/>
            <a:headEnd len="med" w="med" type="none"/>
            <a:tailEnd len="med" w="med" type="none"/>
          </a:ln>
        </p:spPr>
      </p:cxnSp>
      <p:sp>
        <p:nvSpPr>
          <p:cNvPr id="211" name="Google Shape;211;p31"/>
          <p:cNvSpPr/>
          <p:nvPr/>
        </p:nvSpPr>
        <p:spPr>
          <a:xfrm>
            <a:off x="811138" y="1952500"/>
            <a:ext cx="1173000" cy="9813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2"/>
                </a:solidFill>
                <a:latin typeface="Google Sans"/>
                <a:ea typeface="Google Sans"/>
                <a:cs typeface="Google Sans"/>
                <a:sym typeface="Google Sans"/>
              </a:rPr>
              <a:t>What</a:t>
            </a:r>
            <a:r>
              <a:rPr lang="en" sz="1700">
                <a:solidFill>
                  <a:schemeClr val="dk2"/>
                </a:solidFill>
                <a:latin typeface="Google Sans"/>
                <a:ea typeface="Google Sans"/>
                <a:cs typeface="Google Sans"/>
                <a:sym typeface="Google Sans"/>
              </a:rPr>
              <a:t> is the problem?</a:t>
            </a:r>
            <a:endParaRPr sz="1700">
              <a:solidFill>
                <a:schemeClr val="dk2"/>
              </a:solidFill>
              <a:latin typeface="Google Sans"/>
              <a:ea typeface="Google Sans"/>
              <a:cs typeface="Google Sans"/>
              <a:sym typeface="Google Sans"/>
            </a:endParaRPr>
          </a:p>
        </p:txBody>
      </p:sp>
      <p:sp>
        <p:nvSpPr>
          <p:cNvPr id="212" name="Google Shape;212;p31"/>
          <p:cNvSpPr/>
          <p:nvPr/>
        </p:nvSpPr>
        <p:spPr>
          <a:xfrm>
            <a:off x="1326613" y="1393427"/>
            <a:ext cx="271500" cy="271500"/>
          </a:xfrm>
          <a:prstGeom prst="ellipse">
            <a:avLst/>
          </a:prstGeom>
          <a:solidFill>
            <a:srgbClr val="FFFFFF"/>
          </a:solidFill>
          <a:ln cap="flat" cmpd="sng" w="38100">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1"/>
          <p:cNvSpPr/>
          <p:nvPr/>
        </p:nvSpPr>
        <p:spPr>
          <a:xfrm>
            <a:off x="3352622" y="1393427"/>
            <a:ext cx="271500" cy="271500"/>
          </a:xfrm>
          <a:prstGeom prst="ellipse">
            <a:avLst/>
          </a:prstGeom>
          <a:solidFill>
            <a:srgbClr val="FFFFFF"/>
          </a:solidFill>
          <a:ln cap="flat" cmpd="sng" w="38100">
            <a:solidFill>
              <a:srgbClr val="FBBC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4" name="Google Shape;214;p31"/>
          <p:cNvSpPr/>
          <p:nvPr/>
        </p:nvSpPr>
        <p:spPr>
          <a:xfrm>
            <a:off x="5378757" y="1393352"/>
            <a:ext cx="271500" cy="271500"/>
          </a:xfrm>
          <a:prstGeom prst="ellipse">
            <a:avLst/>
          </a:prstGeom>
          <a:solidFill>
            <a:srgbClr val="FFFFFF"/>
          </a:solidFill>
          <a:ln cap="flat" cmpd="sng" w="38100">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5" name="Google Shape;215;p31"/>
          <p:cNvSpPr/>
          <p:nvPr/>
        </p:nvSpPr>
        <p:spPr>
          <a:xfrm>
            <a:off x="7369266" y="1393427"/>
            <a:ext cx="271500" cy="271500"/>
          </a:xfrm>
          <a:prstGeom prst="ellipse">
            <a:avLst/>
          </a:prstGeom>
          <a:solidFill>
            <a:srgbClr val="FFFFFF"/>
          </a:solidFill>
          <a:ln cap="flat" cmpd="sng" w="38100">
            <a:solidFill>
              <a:srgbClr val="EA433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6" name="Google Shape;216;p31"/>
          <p:cNvSpPr/>
          <p:nvPr/>
        </p:nvSpPr>
        <p:spPr>
          <a:xfrm>
            <a:off x="2660513" y="1952500"/>
            <a:ext cx="1655700" cy="10956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2"/>
                </a:solidFill>
                <a:latin typeface="Google Sans"/>
                <a:ea typeface="Google Sans"/>
                <a:cs typeface="Google Sans"/>
                <a:sym typeface="Google Sans"/>
              </a:rPr>
              <a:t>Why </a:t>
            </a:r>
            <a:r>
              <a:rPr lang="en" sz="1700">
                <a:solidFill>
                  <a:schemeClr val="dk2"/>
                </a:solidFill>
                <a:latin typeface="Google Sans"/>
                <a:ea typeface="Google Sans"/>
                <a:cs typeface="Google Sans"/>
                <a:sym typeface="Google Sans"/>
              </a:rPr>
              <a:t>does the problem need to be solved?</a:t>
            </a:r>
            <a:endParaRPr sz="17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2"/>
              </a:solidFill>
              <a:latin typeface="Google Sans"/>
              <a:ea typeface="Google Sans"/>
              <a:cs typeface="Google Sans"/>
              <a:sym typeface="Google Sans"/>
            </a:endParaRPr>
          </a:p>
        </p:txBody>
      </p:sp>
      <p:sp>
        <p:nvSpPr>
          <p:cNvPr id="217" name="Google Shape;217;p31"/>
          <p:cNvSpPr/>
          <p:nvPr/>
        </p:nvSpPr>
        <p:spPr>
          <a:xfrm>
            <a:off x="4618113" y="1952500"/>
            <a:ext cx="1792800" cy="12894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1"/>
                </a:solidFill>
                <a:latin typeface="Google Sans"/>
                <a:ea typeface="Google Sans"/>
                <a:cs typeface="Google Sans"/>
                <a:sym typeface="Google Sans"/>
              </a:rPr>
              <a:t>How </a:t>
            </a:r>
            <a:r>
              <a:rPr lang="en" sz="1700">
                <a:solidFill>
                  <a:schemeClr val="dk1"/>
                </a:solidFill>
                <a:latin typeface="Google Sans"/>
                <a:ea typeface="Google Sans"/>
                <a:cs typeface="Google Sans"/>
                <a:sym typeface="Google Sans"/>
              </a:rPr>
              <a:t>could the problem be solved manually?</a:t>
            </a:r>
            <a:endParaRPr sz="17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1"/>
              </a:solidFill>
              <a:latin typeface="Google Sans"/>
              <a:ea typeface="Google Sans"/>
              <a:cs typeface="Google Sans"/>
              <a:sym typeface="Google Sans"/>
            </a:endParaRPr>
          </a:p>
        </p:txBody>
      </p:sp>
      <p:sp>
        <p:nvSpPr>
          <p:cNvPr id="218" name="Google Shape;218;p31"/>
          <p:cNvSpPr/>
          <p:nvPr/>
        </p:nvSpPr>
        <p:spPr>
          <a:xfrm>
            <a:off x="6677163" y="1952500"/>
            <a:ext cx="1655700" cy="8835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lang="en" sz="1700">
                <a:solidFill>
                  <a:schemeClr val="dk2"/>
                </a:solidFill>
                <a:latin typeface="Google Sans"/>
                <a:ea typeface="Google Sans"/>
                <a:cs typeface="Google Sans"/>
                <a:sym typeface="Google Sans"/>
              </a:rPr>
              <a:t>Will AI offer </a:t>
            </a:r>
            <a:r>
              <a:rPr b="1" lang="en" sz="1700">
                <a:solidFill>
                  <a:schemeClr val="dk2"/>
                </a:solidFill>
                <a:latin typeface="Google Sans"/>
                <a:ea typeface="Google Sans"/>
                <a:cs typeface="Google Sans"/>
                <a:sym typeface="Google Sans"/>
              </a:rPr>
              <a:t>unique</a:t>
            </a:r>
            <a:r>
              <a:rPr lang="en" sz="1700">
                <a:solidFill>
                  <a:schemeClr val="dk2"/>
                </a:solidFill>
                <a:latin typeface="Google Sans"/>
                <a:ea typeface="Google Sans"/>
                <a:cs typeface="Google Sans"/>
                <a:sym typeface="Google Sans"/>
              </a:rPr>
              <a:t> value?</a:t>
            </a:r>
            <a:endParaRPr sz="17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2"/>
              </a:solidFill>
              <a:latin typeface="Google Sans"/>
              <a:ea typeface="Google Sans"/>
              <a:cs typeface="Google Sans"/>
              <a:sym typeface="Google Sans"/>
            </a:endParaRPr>
          </a:p>
        </p:txBody>
      </p:sp>
      <p:sp>
        <p:nvSpPr>
          <p:cNvPr id="219" name="Google Shape;219;p31"/>
          <p:cNvSpPr txBox="1"/>
          <p:nvPr/>
        </p:nvSpPr>
        <p:spPr>
          <a:xfrm>
            <a:off x="467600" y="3331625"/>
            <a:ext cx="5177700" cy="14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Google Sans Medium"/>
                <a:ea typeface="Google Sans Medium"/>
                <a:cs typeface="Google Sans Medium"/>
                <a:sym typeface="Google Sans Medium"/>
              </a:rPr>
              <a:t>Collect data from retina specialists or trained graders, write rules based on presence of hemorrhages and microaneurysms</a:t>
            </a:r>
            <a:endParaRPr sz="1600">
              <a:solidFill>
                <a:schemeClr val="dk1"/>
              </a:solidFill>
              <a:latin typeface="Google Sans Medium"/>
              <a:ea typeface="Google Sans Medium"/>
              <a:cs typeface="Google Sans Medium"/>
              <a:sym typeface="Google Sans Medium"/>
            </a:endParaRPr>
          </a:p>
        </p:txBody>
      </p:sp>
      <p:sp>
        <p:nvSpPr>
          <p:cNvPr id="220" name="Google Shape;220;p31"/>
          <p:cNvSpPr/>
          <p:nvPr/>
        </p:nvSpPr>
        <p:spPr>
          <a:xfrm>
            <a:off x="765025" y="1102025"/>
            <a:ext cx="4244100" cy="850500"/>
          </a:xfrm>
          <a:prstGeom prst="rect">
            <a:avLst/>
          </a:prstGeom>
          <a:solidFill>
            <a:srgbClr val="FFFFFF">
              <a:alpha val="60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1"/>
          <p:cNvSpPr/>
          <p:nvPr/>
        </p:nvSpPr>
        <p:spPr>
          <a:xfrm>
            <a:off x="6083850" y="1035850"/>
            <a:ext cx="2012700" cy="850500"/>
          </a:xfrm>
          <a:prstGeom prst="rect">
            <a:avLst/>
          </a:prstGeom>
          <a:solidFill>
            <a:srgbClr val="FFFFFF">
              <a:alpha val="60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2"/>
          <p:cNvSpPr txBox="1"/>
          <p:nvPr>
            <p:ph idx="4294967295"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 Diabetic Retinopathy</a:t>
            </a:r>
            <a:endParaRPr/>
          </a:p>
        </p:txBody>
      </p:sp>
      <p:cxnSp>
        <p:nvCxnSpPr>
          <p:cNvPr id="227" name="Google Shape;227;p32"/>
          <p:cNvCxnSpPr/>
          <p:nvPr/>
        </p:nvCxnSpPr>
        <p:spPr>
          <a:xfrm>
            <a:off x="1598113" y="1529177"/>
            <a:ext cx="6042600" cy="0"/>
          </a:xfrm>
          <a:prstGeom prst="straightConnector1">
            <a:avLst/>
          </a:prstGeom>
          <a:noFill/>
          <a:ln cap="flat" cmpd="sng" w="19050">
            <a:solidFill>
              <a:srgbClr val="4285F4"/>
            </a:solidFill>
            <a:prstDash val="dot"/>
            <a:round/>
            <a:headEnd len="med" w="med" type="none"/>
            <a:tailEnd len="med" w="med" type="none"/>
          </a:ln>
        </p:spPr>
      </p:cxnSp>
      <p:sp>
        <p:nvSpPr>
          <p:cNvPr id="228" name="Google Shape;228;p32"/>
          <p:cNvSpPr/>
          <p:nvPr/>
        </p:nvSpPr>
        <p:spPr>
          <a:xfrm>
            <a:off x="811138" y="1952500"/>
            <a:ext cx="1173000" cy="9813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2"/>
                </a:solidFill>
                <a:latin typeface="Google Sans"/>
                <a:ea typeface="Google Sans"/>
                <a:cs typeface="Google Sans"/>
                <a:sym typeface="Google Sans"/>
              </a:rPr>
              <a:t>What</a:t>
            </a:r>
            <a:r>
              <a:rPr lang="en" sz="1700">
                <a:solidFill>
                  <a:schemeClr val="dk2"/>
                </a:solidFill>
                <a:latin typeface="Google Sans"/>
                <a:ea typeface="Google Sans"/>
                <a:cs typeface="Google Sans"/>
                <a:sym typeface="Google Sans"/>
              </a:rPr>
              <a:t> is the problem?</a:t>
            </a:r>
            <a:endParaRPr sz="1700">
              <a:solidFill>
                <a:schemeClr val="dk2"/>
              </a:solidFill>
              <a:latin typeface="Google Sans"/>
              <a:ea typeface="Google Sans"/>
              <a:cs typeface="Google Sans"/>
              <a:sym typeface="Google Sans"/>
            </a:endParaRPr>
          </a:p>
        </p:txBody>
      </p:sp>
      <p:sp>
        <p:nvSpPr>
          <p:cNvPr id="229" name="Google Shape;229;p32"/>
          <p:cNvSpPr/>
          <p:nvPr/>
        </p:nvSpPr>
        <p:spPr>
          <a:xfrm>
            <a:off x="1326613" y="1393427"/>
            <a:ext cx="271500" cy="271500"/>
          </a:xfrm>
          <a:prstGeom prst="ellipse">
            <a:avLst/>
          </a:prstGeom>
          <a:solidFill>
            <a:srgbClr val="FFFFFF"/>
          </a:solidFill>
          <a:ln cap="flat" cmpd="sng" w="38100">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2"/>
          <p:cNvSpPr/>
          <p:nvPr/>
        </p:nvSpPr>
        <p:spPr>
          <a:xfrm>
            <a:off x="3352622" y="1393427"/>
            <a:ext cx="271500" cy="271500"/>
          </a:xfrm>
          <a:prstGeom prst="ellipse">
            <a:avLst/>
          </a:prstGeom>
          <a:solidFill>
            <a:srgbClr val="FFFFFF"/>
          </a:solidFill>
          <a:ln cap="flat" cmpd="sng" w="38100">
            <a:solidFill>
              <a:srgbClr val="FBBC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1" name="Google Shape;231;p32"/>
          <p:cNvSpPr/>
          <p:nvPr/>
        </p:nvSpPr>
        <p:spPr>
          <a:xfrm>
            <a:off x="5378757" y="1393352"/>
            <a:ext cx="271500" cy="271500"/>
          </a:xfrm>
          <a:prstGeom prst="ellipse">
            <a:avLst/>
          </a:prstGeom>
          <a:solidFill>
            <a:srgbClr val="FFFFFF"/>
          </a:solidFill>
          <a:ln cap="flat" cmpd="sng" w="38100">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2" name="Google Shape;232;p32"/>
          <p:cNvSpPr/>
          <p:nvPr/>
        </p:nvSpPr>
        <p:spPr>
          <a:xfrm>
            <a:off x="7369266" y="1393427"/>
            <a:ext cx="271500" cy="271500"/>
          </a:xfrm>
          <a:prstGeom prst="ellipse">
            <a:avLst/>
          </a:prstGeom>
          <a:solidFill>
            <a:srgbClr val="FFFFFF"/>
          </a:solidFill>
          <a:ln cap="flat" cmpd="sng" w="38100">
            <a:solidFill>
              <a:srgbClr val="EA433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3" name="Google Shape;233;p32"/>
          <p:cNvSpPr/>
          <p:nvPr/>
        </p:nvSpPr>
        <p:spPr>
          <a:xfrm>
            <a:off x="2660513" y="1952500"/>
            <a:ext cx="1655700" cy="10956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2"/>
                </a:solidFill>
                <a:latin typeface="Google Sans"/>
                <a:ea typeface="Google Sans"/>
                <a:cs typeface="Google Sans"/>
                <a:sym typeface="Google Sans"/>
              </a:rPr>
              <a:t>Why </a:t>
            </a:r>
            <a:r>
              <a:rPr lang="en" sz="1700">
                <a:solidFill>
                  <a:schemeClr val="dk2"/>
                </a:solidFill>
                <a:latin typeface="Google Sans"/>
                <a:ea typeface="Google Sans"/>
                <a:cs typeface="Google Sans"/>
                <a:sym typeface="Google Sans"/>
              </a:rPr>
              <a:t>does the problem need to be solved?</a:t>
            </a:r>
            <a:endParaRPr sz="17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2"/>
              </a:solidFill>
              <a:latin typeface="Google Sans"/>
              <a:ea typeface="Google Sans"/>
              <a:cs typeface="Google Sans"/>
              <a:sym typeface="Google Sans"/>
            </a:endParaRPr>
          </a:p>
        </p:txBody>
      </p:sp>
      <p:sp>
        <p:nvSpPr>
          <p:cNvPr id="234" name="Google Shape;234;p32"/>
          <p:cNvSpPr/>
          <p:nvPr/>
        </p:nvSpPr>
        <p:spPr>
          <a:xfrm>
            <a:off x="4618113" y="1952500"/>
            <a:ext cx="1792800" cy="12894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2"/>
                </a:solidFill>
                <a:latin typeface="Google Sans"/>
                <a:ea typeface="Google Sans"/>
                <a:cs typeface="Google Sans"/>
                <a:sym typeface="Google Sans"/>
              </a:rPr>
              <a:t>How </a:t>
            </a:r>
            <a:r>
              <a:rPr lang="en" sz="1700">
                <a:solidFill>
                  <a:schemeClr val="dk2"/>
                </a:solidFill>
                <a:latin typeface="Google Sans"/>
                <a:ea typeface="Google Sans"/>
                <a:cs typeface="Google Sans"/>
                <a:sym typeface="Google Sans"/>
              </a:rPr>
              <a:t>could the problem be solved manually?</a:t>
            </a:r>
            <a:endParaRPr sz="17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2"/>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2"/>
              </a:solidFill>
              <a:latin typeface="Google Sans"/>
              <a:ea typeface="Google Sans"/>
              <a:cs typeface="Google Sans"/>
              <a:sym typeface="Google Sans"/>
            </a:endParaRPr>
          </a:p>
        </p:txBody>
      </p:sp>
      <p:sp>
        <p:nvSpPr>
          <p:cNvPr id="235" name="Google Shape;235;p32"/>
          <p:cNvSpPr/>
          <p:nvPr/>
        </p:nvSpPr>
        <p:spPr>
          <a:xfrm>
            <a:off x="6677163" y="1952500"/>
            <a:ext cx="1655700" cy="8835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lang="en" sz="1700">
                <a:solidFill>
                  <a:schemeClr val="dk1"/>
                </a:solidFill>
                <a:latin typeface="Google Sans"/>
                <a:ea typeface="Google Sans"/>
                <a:cs typeface="Google Sans"/>
                <a:sym typeface="Google Sans"/>
              </a:rPr>
              <a:t>Will AI offer </a:t>
            </a:r>
            <a:r>
              <a:rPr b="1" lang="en" sz="1700">
                <a:solidFill>
                  <a:schemeClr val="dk1"/>
                </a:solidFill>
                <a:latin typeface="Google Sans"/>
                <a:ea typeface="Google Sans"/>
                <a:cs typeface="Google Sans"/>
                <a:sym typeface="Google Sans"/>
              </a:rPr>
              <a:t>unique</a:t>
            </a:r>
            <a:r>
              <a:rPr lang="en" sz="1700">
                <a:solidFill>
                  <a:schemeClr val="dk1"/>
                </a:solidFill>
                <a:latin typeface="Google Sans"/>
                <a:ea typeface="Google Sans"/>
                <a:cs typeface="Google Sans"/>
                <a:sym typeface="Google Sans"/>
              </a:rPr>
              <a:t> value?</a:t>
            </a:r>
            <a:endParaRPr sz="17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1"/>
              </a:solidFill>
              <a:latin typeface="Google Sans"/>
              <a:ea typeface="Google Sans"/>
              <a:cs typeface="Google Sans"/>
              <a:sym typeface="Google Sans"/>
            </a:endParaRPr>
          </a:p>
        </p:txBody>
      </p:sp>
      <p:sp>
        <p:nvSpPr>
          <p:cNvPr id="236" name="Google Shape;236;p32"/>
          <p:cNvSpPr txBox="1"/>
          <p:nvPr/>
        </p:nvSpPr>
        <p:spPr>
          <a:xfrm>
            <a:off x="467600" y="3331625"/>
            <a:ext cx="5177700" cy="14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Google Sans Medium"/>
                <a:ea typeface="Google Sans Medium"/>
                <a:cs typeface="Google Sans Medium"/>
                <a:sym typeface="Google Sans Medium"/>
              </a:rPr>
              <a:t>Machine learning can improve predictions about the progression of DR for individual patients and identify patterns in images that were previously unrecognized by experts</a:t>
            </a:r>
            <a:endParaRPr sz="1600">
              <a:solidFill>
                <a:schemeClr val="dk1"/>
              </a:solidFill>
              <a:latin typeface="Google Sans Medium"/>
              <a:ea typeface="Google Sans Medium"/>
              <a:cs typeface="Google Sans Medium"/>
              <a:sym typeface="Google Sans Medium"/>
            </a:endParaRPr>
          </a:p>
        </p:txBody>
      </p:sp>
      <p:sp>
        <p:nvSpPr>
          <p:cNvPr id="237" name="Google Shape;237;p32"/>
          <p:cNvSpPr/>
          <p:nvPr/>
        </p:nvSpPr>
        <p:spPr>
          <a:xfrm>
            <a:off x="765025" y="1102025"/>
            <a:ext cx="5828700" cy="850500"/>
          </a:xfrm>
          <a:prstGeom prst="rect">
            <a:avLst/>
          </a:prstGeom>
          <a:solidFill>
            <a:srgbClr val="FFFFFF">
              <a:alpha val="60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3"/>
          <p:cNvSpPr txBox="1"/>
          <p:nvPr>
            <p:ph type="title"/>
          </p:nvPr>
        </p:nvSpPr>
        <p:spPr>
          <a:xfrm>
            <a:off x="344500" y="264375"/>
            <a:ext cx="81762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Defining goals for positive social impact</a:t>
            </a:r>
            <a:endParaRPr/>
          </a:p>
        </p:txBody>
      </p:sp>
      <p:sp>
        <p:nvSpPr>
          <p:cNvPr id="243" name="Google Shape;243;p33"/>
          <p:cNvSpPr/>
          <p:nvPr/>
        </p:nvSpPr>
        <p:spPr>
          <a:xfrm>
            <a:off x="993300" y="1317950"/>
            <a:ext cx="7266300" cy="1609500"/>
          </a:xfrm>
          <a:prstGeom prst="roundRect">
            <a:avLst>
              <a:gd fmla="val 0" name="adj"/>
            </a:avLst>
          </a:prstGeom>
          <a:solidFill>
            <a:schemeClr val="lt2"/>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1"/>
                </a:solidFill>
                <a:latin typeface="Google Sans"/>
                <a:ea typeface="Google Sans"/>
                <a:cs typeface="Google Sans"/>
                <a:sym typeface="Google Sans"/>
              </a:rPr>
              <a:t>AI for Social Good </a:t>
            </a:r>
            <a:endParaRPr b="1" sz="2300">
              <a:solidFill>
                <a:schemeClr val="accent1"/>
              </a:solidFill>
              <a:latin typeface="Google Sans"/>
              <a:ea typeface="Google Sans"/>
              <a:cs typeface="Google Sans"/>
              <a:sym typeface="Google Sans"/>
            </a:endParaRPr>
          </a:p>
          <a:p>
            <a:pPr indent="0" lvl="0" marL="0" rtl="0" algn="l">
              <a:spcBef>
                <a:spcPts val="0"/>
              </a:spcBef>
              <a:spcAft>
                <a:spcPts val="0"/>
              </a:spcAft>
              <a:buNone/>
            </a:pPr>
            <a:r>
              <a:t/>
            </a:r>
            <a:endParaRPr sz="1800">
              <a:latin typeface="Google Sans"/>
              <a:ea typeface="Google Sans"/>
              <a:cs typeface="Google Sans"/>
              <a:sym typeface="Google Sans"/>
            </a:endParaRPr>
          </a:p>
          <a:p>
            <a:pPr indent="0" lvl="0" marL="0" rtl="0" algn="ctr">
              <a:spcBef>
                <a:spcPts val="0"/>
              </a:spcBef>
              <a:spcAft>
                <a:spcPts val="0"/>
              </a:spcAft>
              <a:buNone/>
            </a:pPr>
            <a:r>
              <a:rPr lang="en" sz="1800">
                <a:latin typeface="Google Sans"/>
                <a:ea typeface="Google Sans"/>
                <a:cs typeface="Google Sans"/>
                <a:sym typeface="Google Sans"/>
              </a:rPr>
              <a:t>Using artificial intelligence (AI) and machine learning (ML) to help address the world’s most pressing challenges </a:t>
            </a:r>
            <a:endParaRPr>
              <a:latin typeface="Google Sans"/>
              <a:ea typeface="Google Sans"/>
              <a:cs typeface="Google Sans"/>
              <a:sym typeface="Google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4"/>
          <p:cNvSpPr txBox="1"/>
          <p:nvPr>
            <p:ph idx="1" type="body"/>
          </p:nvPr>
        </p:nvSpPr>
        <p:spPr>
          <a:xfrm>
            <a:off x="698650" y="2554150"/>
            <a:ext cx="5730000" cy="23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Google Sans"/>
                <a:ea typeface="Google Sans"/>
                <a:cs typeface="Google Sans"/>
                <a:sym typeface="Google Sans"/>
              </a:rPr>
              <a:t>There are </a:t>
            </a:r>
            <a:r>
              <a:rPr b="1" lang="en">
                <a:solidFill>
                  <a:schemeClr val="dk1"/>
                </a:solidFill>
                <a:latin typeface="Google Sans"/>
                <a:ea typeface="Google Sans"/>
                <a:cs typeface="Google Sans"/>
                <a:sym typeface="Google Sans"/>
              </a:rPr>
              <a:t>17 goals</a:t>
            </a:r>
            <a:r>
              <a:rPr lang="en">
                <a:solidFill>
                  <a:schemeClr val="dk1"/>
                </a:solidFill>
                <a:latin typeface="Google Sans"/>
                <a:ea typeface="Google Sans"/>
                <a:cs typeface="Google Sans"/>
                <a:sym typeface="Google Sans"/>
              </a:rPr>
              <a:t> on the United Nations’ 2030 Agenda for Sustainable development, for example:</a:t>
            </a:r>
            <a:br>
              <a:rPr lang="en">
                <a:solidFill>
                  <a:schemeClr val="dk1"/>
                </a:solidFill>
                <a:latin typeface="Google Sans"/>
                <a:ea typeface="Google Sans"/>
                <a:cs typeface="Google Sans"/>
                <a:sym typeface="Google Sans"/>
              </a:rPr>
            </a:br>
            <a:endParaRPr sz="700">
              <a:solidFill>
                <a:schemeClr val="dk1"/>
              </a:solidFill>
              <a:latin typeface="Google Sans"/>
              <a:ea typeface="Google Sans"/>
              <a:cs typeface="Google Sans"/>
              <a:sym typeface="Google Sans"/>
            </a:endParaRPr>
          </a:p>
          <a:p>
            <a:pPr indent="-342900" lvl="0" marL="457200" rtl="0" algn="l">
              <a:spcBef>
                <a:spcPts val="0"/>
              </a:spcBef>
              <a:spcAft>
                <a:spcPts val="0"/>
              </a:spcAft>
              <a:buClr>
                <a:schemeClr val="dk1"/>
              </a:buClr>
              <a:buSzPts val="1800"/>
              <a:buFont typeface="Google Sans"/>
              <a:buChar char="●"/>
            </a:pPr>
            <a:r>
              <a:rPr lang="en">
                <a:solidFill>
                  <a:schemeClr val="dk1"/>
                </a:solidFill>
                <a:latin typeface="Google Sans"/>
                <a:ea typeface="Google Sans"/>
                <a:cs typeface="Google Sans"/>
                <a:sym typeface="Google Sans"/>
              </a:rPr>
              <a:t>Ending poverty and world hunger</a:t>
            </a:r>
            <a:endParaRPr>
              <a:solidFill>
                <a:schemeClr val="dk1"/>
              </a:solidFill>
              <a:latin typeface="Google Sans"/>
              <a:ea typeface="Google Sans"/>
              <a:cs typeface="Google Sans"/>
              <a:sym typeface="Google Sans"/>
            </a:endParaRPr>
          </a:p>
          <a:p>
            <a:pPr indent="-342900" lvl="0" marL="457200" rtl="0" algn="l">
              <a:spcBef>
                <a:spcPts val="0"/>
              </a:spcBef>
              <a:spcAft>
                <a:spcPts val="0"/>
              </a:spcAft>
              <a:buClr>
                <a:schemeClr val="dk1"/>
              </a:buClr>
              <a:buSzPts val="1800"/>
              <a:buFont typeface="Google Sans"/>
              <a:buChar char="●"/>
            </a:pPr>
            <a:r>
              <a:rPr lang="en">
                <a:solidFill>
                  <a:schemeClr val="dk1"/>
                </a:solidFill>
                <a:latin typeface="Google Sans"/>
                <a:ea typeface="Google Sans"/>
                <a:cs typeface="Google Sans"/>
                <a:sym typeface="Google Sans"/>
              </a:rPr>
              <a:t>Improving health and education</a:t>
            </a:r>
            <a:endParaRPr>
              <a:solidFill>
                <a:schemeClr val="dk1"/>
              </a:solidFill>
              <a:latin typeface="Google Sans"/>
              <a:ea typeface="Google Sans"/>
              <a:cs typeface="Google Sans"/>
              <a:sym typeface="Google Sans"/>
            </a:endParaRPr>
          </a:p>
          <a:p>
            <a:pPr indent="-342900" lvl="0" marL="457200" rtl="0" algn="l">
              <a:spcBef>
                <a:spcPts val="0"/>
              </a:spcBef>
              <a:spcAft>
                <a:spcPts val="0"/>
              </a:spcAft>
              <a:buClr>
                <a:schemeClr val="dk1"/>
              </a:buClr>
              <a:buSzPts val="1800"/>
              <a:buFont typeface="Google Sans"/>
              <a:buChar char="●"/>
            </a:pPr>
            <a:r>
              <a:rPr lang="en">
                <a:solidFill>
                  <a:schemeClr val="dk1"/>
                </a:solidFill>
                <a:latin typeface="Google Sans"/>
                <a:ea typeface="Google Sans"/>
                <a:cs typeface="Google Sans"/>
                <a:sym typeface="Google Sans"/>
              </a:rPr>
              <a:t>Reducing inequality and injustice</a:t>
            </a:r>
            <a:endParaRPr>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solidFill>
                <a:schemeClr val="dk1"/>
              </a:solidFill>
              <a:latin typeface="Google Sans"/>
              <a:ea typeface="Google Sans"/>
              <a:cs typeface="Google Sans"/>
              <a:sym typeface="Google Sans"/>
            </a:endParaRPr>
          </a:p>
        </p:txBody>
      </p:sp>
      <p:sp>
        <p:nvSpPr>
          <p:cNvPr id="249" name="Google Shape;249;p34"/>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can we design AI for social good?</a:t>
            </a:r>
            <a:endParaRPr/>
          </a:p>
        </p:txBody>
      </p:sp>
      <p:pic>
        <p:nvPicPr>
          <p:cNvPr id="250" name="Google Shape;250;p34"/>
          <p:cNvPicPr preferRelativeResize="0"/>
          <p:nvPr/>
        </p:nvPicPr>
        <p:blipFill>
          <a:blip r:embed="rId4">
            <a:alphaModFix/>
          </a:blip>
          <a:stretch>
            <a:fillRect/>
          </a:stretch>
        </p:blipFill>
        <p:spPr>
          <a:xfrm>
            <a:off x="1407549" y="1100062"/>
            <a:ext cx="6328913" cy="115691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5"/>
          <p:cNvSpPr txBox="1"/>
          <p:nvPr>
            <p:ph idx="1" type="body"/>
          </p:nvPr>
        </p:nvSpPr>
        <p:spPr>
          <a:xfrm>
            <a:off x="348150" y="1428750"/>
            <a:ext cx="5640600" cy="32772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chemeClr val="dk1"/>
              </a:buClr>
              <a:buSzPts val="1800"/>
              <a:buFont typeface="Google Sans"/>
              <a:buChar char="●"/>
            </a:pPr>
            <a:r>
              <a:rPr lang="en">
                <a:solidFill>
                  <a:schemeClr val="dk1"/>
                </a:solidFill>
                <a:latin typeface="Google Sans"/>
                <a:ea typeface="Google Sans"/>
                <a:cs typeface="Google Sans"/>
                <a:sym typeface="Google Sans"/>
              </a:rPr>
              <a:t>Learning from </a:t>
            </a:r>
            <a:r>
              <a:rPr b="1" lang="en">
                <a:solidFill>
                  <a:schemeClr val="dk1"/>
                </a:solidFill>
                <a:latin typeface="Google Sans"/>
                <a:ea typeface="Google Sans"/>
                <a:cs typeface="Google Sans"/>
                <a:sym typeface="Google Sans"/>
              </a:rPr>
              <a:t>limited data</a:t>
            </a:r>
            <a:endParaRPr b="1">
              <a:solidFill>
                <a:schemeClr val="dk1"/>
              </a:solidFill>
              <a:latin typeface="Google Sans"/>
              <a:ea typeface="Google Sans"/>
              <a:cs typeface="Google Sans"/>
              <a:sym typeface="Google Sans"/>
            </a:endParaRPr>
          </a:p>
          <a:p>
            <a:pPr indent="-342900" lvl="0" marL="457200" rtl="0" algn="l">
              <a:lnSpc>
                <a:spcPct val="200000"/>
              </a:lnSpc>
              <a:spcBef>
                <a:spcPts val="0"/>
              </a:spcBef>
              <a:spcAft>
                <a:spcPts val="0"/>
              </a:spcAft>
              <a:buClr>
                <a:schemeClr val="dk1"/>
              </a:buClr>
              <a:buSzPts val="1800"/>
              <a:buFont typeface="Google Sans"/>
              <a:buChar char="●"/>
            </a:pPr>
            <a:r>
              <a:rPr lang="en">
                <a:solidFill>
                  <a:schemeClr val="dk1"/>
                </a:solidFill>
                <a:latin typeface="Google Sans"/>
                <a:ea typeface="Google Sans"/>
                <a:cs typeface="Google Sans"/>
                <a:sym typeface="Google Sans"/>
              </a:rPr>
              <a:t>Geographical </a:t>
            </a:r>
            <a:r>
              <a:rPr b="1" lang="en">
                <a:solidFill>
                  <a:schemeClr val="dk1"/>
                </a:solidFill>
                <a:latin typeface="Google Sans"/>
                <a:ea typeface="Google Sans"/>
                <a:cs typeface="Google Sans"/>
                <a:sym typeface="Google Sans"/>
              </a:rPr>
              <a:t>imbalances</a:t>
            </a:r>
            <a:endParaRPr b="1">
              <a:solidFill>
                <a:schemeClr val="dk1"/>
              </a:solidFill>
              <a:latin typeface="Google Sans"/>
              <a:ea typeface="Google Sans"/>
              <a:cs typeface="Google Sans"/>
              <a:sym typeface="Google Sans"/>
            </a:endParaRPr>
          </a:p>
          <a:p>
            <a:pPr indent="-342900" lvl="0" marL="457200" rtl="0" algn="l">
              <a:lnSpc>
                <a:spcPct val="200000"/>
              </a:lnSpc>
              <a:spcBef>
                <a:spcPts val="0"/>
              </a:spcBef>
              <a:spcAft>
                <a:spcPts val="0"/>
              </a:spcAft>
              <a:buClr>
                <a:schemeClr val="dk1"/>
              </a:buClr>
              <a:buSzPts val="1800"/>
              <a:buFont typeface="Google Sans"/>
              <a:buChar char="●"/>
            </a:pPr>
            <a:r>
              <a:rPr b="1" lang="en">
                <a:solidFill>
                  <a:schemeClr val="dk1"/>
                </a:solidFill>
                <a:latin typeface="Google Sans"/>
                <a:ea typeface="Google Sans"/>
                <a:cs typeface="Google Sans"/>
                <a:sym typeface="Google Sans"/>
              </a:rPr>
              <a:t>Biased</a:t>
            </a:r>
            <a:r>
              <a:rPr lang="en">
                <a:solidFill>
                  <a:schemeClr val="dk1"/>
                </a:solidFill>
                <a:latin typeface="Google Sans"/>
                <a:ea typeface="Google Sans"/>
                <a:cs typeface="Google Sans"/>
                <a:sym typeface="Google Sans"/>
              </a:rPr>
              <a:t> data</a:t>
            </a:r>
            <a:endParaRPr>
              <a:solidFill>
                <a:schemeClr val="dk1"/>
              </a:solidFill>
              <a:latin typeface="Google Sans"/>
              <a:ea typeface="Google Sans"/>
              <a:cs typeface="Google Sans"/>
              <a:sym typeface="Google Sans"/>
            </a:endParaRPr>
          </a:p>
          <a:p>
            <a:pPr indent="-342900" lvl="0" marL="457200" rtl="0" algn="l">
              <a:lnSpc>
                <a:spcPct val="200000"/>
              </a:lnSpc>
              <a:spcBef>
                <a:spcPts val="0"/>
              </a:spcBef>
              <a:spcAft>
                <a:spcPts val="0"/>
              </a:spcAft>
              <a:buClr>
                <a:schemeClr val="dk1"/>
              </a:buClr>
              <a:buSzPts val="1800"/>
              <a:buFont typeface="Google Sans"/>
              <a:buChar char="●"/>
            </a:pPr>
            <a:r>
              <a:rPr lang="en">
                <a:solidFill>
                  <a:schemeClr val="dk1"/>
                </a:solidFill>
                <a:latin typeface="Google Sans"/>
                <a:ea typeface="Google Sans"/>
                <a:cs typeface="Google Sans"/>
                <a:sym typeface="Google Sans"/>
              </a:rPr>
              <a:t>Learning with </a:t>
            </a:r>
            <a:r>
              <a:rPr b="1" lang="en">
                <a:solidFill>
                  <a:schemeClr val="dk1"/>
                </a:solidFill>
                <a:latin typeface="Google Sans"/>
                <a:ea typeface="Google Sans"/>
                <a:cs typeface="Google Sans"/>
                <a:sym typeface="Google Sans"/>
              </a:rPr>
              <a:t>limited</a:t>
            </a:r>
            <a:r>
              <a:rPr lang="en">
                <a:solidFill>
                  <a:schemeClr val="dk1"/>
                </a:solidFill>
                <a:latin typeface="Google Sans"/>
                <a:ea typeface="Google Sans"/>
                <a:cs typeface="Google Sans"/>
                <a:sym typeface="Google Sans"/>
              </a:rPr>
              <a:t> memory and computation</a:t>
            </a:r>
            <a:endParaRPr>
              <a:solidFill>
                <a:schemeClr val="dk1"/>
              </a:solidFill>
              <a:latin typeface="Google Sans"/>
              <a:ea typeface="Google Sans"/>
              <a:cs typeface="Google Sans"/>
              <a:sym typeface="Google Sans"/>
            </a:endParaRPr>
          </a:p>
        </p:txBody>
      </p:sp>
      <p:sp>
        <p:nvSpPr>
          <p:cNvPr id="256" name="Google Shape;256;p35"/>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facing </a:t>
            </a:r>
            <a:r>
              <a:rPr b="1" lang="en"/>
              <a:t>AI4SG</a:t>
            </a:r>
            <a:endParaRPr b="1"/>
          </a:p>
        </p:txBody>
      </p:sp>
      <p:pic>
        <p:nvPicPr>
          <p:cNvPr id="257" name="Google Shape;257;p35"/>
          <p:cNvPicPr preferRelativeResize="0"/>
          <p:nvPr/>
        </p:nvPicPr>
        <p:blipFill>
          <a:blip r:embed="rId3">
            <a:alphaModFix/>
          </a:blip>
          <a:stretch>
            <a:fillRect/>
          </a:stretch>
        </p:blipFill>
        <p:spPr>
          <a:xfrm>
            <a:off x="5373650" y="1043750"/>
            <a:ext cx="2977800" cy="17616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6"/>
          <p:cNvSpPr txBox="1"/>
          <p:nvPr>
            <p:ph idx="1" type="body"/>
          </p:nvPr>
        </p:nvSpPr>
        <p:spPr>
          <a:xfrm>
            <a:off x="344500" y="1224650"/>
            <a:ext cx="8447700" cy="31386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chemeClr val="dk1"/>
              </a:buClr>
              <a:buSzPts val="1600"/>
              <a:buFont typeface="Google Sans"/>
              <a:buChar char="●"/>
            </a:pPr>
            <a:r>
              <a:rPr lang="en" sz="1600">
                <a:solidFill>
                  <a:schemeClr val="dk1"/>
                </a:solidFill>
                <a:latin typeface="Google Sans"/>
                <a:ea typeface="Google Sans"/>
                <a:cs typeface="Google Sans"/>
                <a:sym typeface="Google Sans"/>
              </a:rPr>
              <a:t>Learning with limited memory</a:t>
            </a:r>
            <a:endParaRPr sz="1600">
              <a:solidFill>
                <a:schemeClr val="dk1"/>
              </a:solidFill>
              <a:latin typeface="Google Sans"/>
              <a:ea typeface="Google Sans"/>
              <a:cs typeface="Google Sans"/>
              <a:sym typeface="Google Sans"/>
            </a:endParaRPr>
          </a:p>
          <a:p>
            <a:pPr indent="0" lvl="0" marL="457200" rtl="0" algn="l">
              <a:lnSpc>
                <a:spcPct val="200000"/>
              </a:lnSpc>
              <a:spcBef>
                <a:spcPts val="0"/>
              </a:spcBef>
              <a:spcAft>
                <a:spcPts val="0"/>
              </a:spcAft>
              <a:buNone/>
            </a:pPr>
            <a:r>
              <a:rPr lang="en" sz="1600">
                <a:solidFill>
                  <a:schemeClr val="dk1"/>
                </a:solidFill>
                <a:latin typeface="Google Sans"/>
                <a:ea typeface="Google Sans"/>
                <a:cs typeface="Google Sans"/>
                <a:sym typeface="Google Sans"/>
              </a:rPr>
              <a:t>and computation</a:t>
            </a:r>
            <a:endParaRPr sz="1600">
              <a:solidFill>
                <a:schemeClr val="dk1"/>
              </a:solidFill>
              <a:latin typeface="Google Sans"/>
              <a:ea typeface="Google Sans"/>
              <a:cs typeface="Google Sans"/>
              <a:sym typeface="Google Sans"/>
            </a:endParaRPr>
          </a:p>
          <a:p>
            <a:pPr indent="-330200" lvl="0" marL="457200" rtl="0" algn="l">
              <a:lnSpc>
                <a:spcPct val="200000"/>
              </a:lnSpc>
              <a:spcBef>
                <a:spcPts val="0"/>
              </a:spcBef>
              <a:spcAft>
                <a:spcPts val="0"/>
              </a:spcAft>
              <a:buClr>
                <a:schemeClr val="dk1"/>
              </a:buClr>
              <a:buSzPts val="1600"/>
              <a:buFont typeface="Google Sans"/>
              <a:buChar char="●"/>
            </a:pPr>
            <a:r>
              <a:rPr lang="en" sz="1600">
                <a:solidFill>
                  <a:schemeClr val="dk1"/>
                </a:solidFill>
                <a:latin typeface="Google Sans"/>
                <a:ea typeface="Google Sans"/>
                <a:cs typeface="Google Sans"/>
                <a:sym typeface="Google Sans"/>
              </a:rPr>
              <a:t>Battery-operated</a:t>
            </a:r>
            <a:endParaRPr sz="1600">
              <a:solidFill>
                <a:schemeClr val="dk1"/>
              </a:solidFill>
              <a:latin typeface="Google Sans"/>
              <a:ea typeface="Google Sans"/>
              <a:cs typeface="Google Sans"/>
              <a:sym typeface="Google Sans"/>
            </a:endParaRPr>
          </a:p>
          <a:p>
            <a:pPr indent="-330200" lvl="0" marL="457200" rtl="0" algn="l">
              <a:lnSpc>
                <a:spcPct val="200000"/>
              </a:lnSpc>
              <a:spcBef>
                <a:spcPts val="0"/>
              </a:spcBef>
              <a:spcAft>
                <a:spcPts val="0"/>
              </a:spcAft>
              <a:buClr>
                <a:schemeClr val="dk1"/>
              </a:buClr>
              <a:buSzPts val="1600"/>
              <a:buFont typeface="Google Sans"/>
              <a:buChar char="●"/>
            </a:pPr>
            <a:r>
              <a:rPr lang="en" sz="1600">
                <a:solidFill>
                  <a:schemeClr val="dk1"/>
                </a:solidFill>
                <a:latin typeface="Google Sans"/>
                <a:ea typeface="Google Sans"/>
                <a:cs typeface="Google Sans"/>
                <a:sym typeface="Google Sans"/>
              </a:rPr>
              <a:t>On-device computing</a:t>
            </a:r>
            <a:endParaRPr sz="1600">
              <a:solidFill>
                <a:schemeClr val="dk1"/>
              </a:solidFill>
              <a:latin typeface="Google Sans"/>
              <a:ea typeface="Google Sans"/>
              <a:cs typeface="Google Sans"/>
              <a:sym typeface="Google Sans"/>
            </a:endParaRPr>
          </a:p>
          <a:p>
            <a:pPr indent="-330200" lvl="0" marL="457200" rtl="0" algn="l">
              <a:lnSpc>
                <a:spcPct val="200000"/>
              </a:lnSpc>
              <a:spcBef>
                <a:spcPts val="0"/>
              </a:spcBef>
              <a:spcAft>
                <a:spcPts val="0"/>
              </a:spcAft>
              <a:buClr>
                <a:schemeClr val="dk1"/>
              </a:buClr>
              <a:buSzPts val="1600"/>
              <a:buFont typeface="Google Sans"/>
              <a:buChar char="●"/>
            </a:pPr>
            <a:r>
              <a:rPr lang="en" sz="1600">
                <a:solidFill>
                  <a:schemeClr val="dk1"/>
                </a:solidFill>
                <a:latin typeface="Google Sans"/>
                <a:ea typeface="Google Sans"/>
                <a:cs typeface="Google Sans"/>
                <a:sym typeface="Google Sans"/>
              </a:rPr>
              <a:t>Low latency</a:t>
            </a:r>
            <a:endParaRPr sz="1600">
              <a:solidFill>
                <a:schemeClr val="dk1"/>
              </a:solidFill>
              <a:latin typeface="Google Sans"/>
              <a:ea typeface="Google Sans"/>
              <a:cs typeface="Google Sans"/>
              <a:sym typeface="Google Sans"/>
            </a:endParaRPr>
          </a:p>
          <a:p>
            <a:pPr indent="-330200" lvl="0" marL="457200" rtl="0" algn="l">
              <a:lnSpc>
                <a:spcPct val="200000"/>
              </a:lnSpc>
              <a:spcBef>
                <a:spcPts val="0"/>
              </a:spcBef>
              <a:spcAft>
                <a:spcPts val="0"/>
              </a:spcAft>
              <a:buClr>
                <a:schemeClr val="dk1"/>
              </a:buClr>
              <a:buSzPts val="1600"/>
              <a:buFont typeface="Google Sans"/>
              <a:buChar char="●"/>
            </a:pPr>
            <a:r>
              <a:rPr lang="en" sz="1600">
                <a:solidFill>
                  <a:schemeClr val="dk1"/>
                </a:solidFill>
                <a:latin typeface="Google Sans"/>
                <a:ea typeface="Google Sans"/>
                <a:cs typeface="Google Sans"/>
                <a:sym typeface="Google Sans"/>
              </a:rPr>
              <a:t>Low cost</a:t>
            </a:r>
            <a:endParaRPr sz="1600">
              <a:solidFill>
                <a:schemeClr val="dk1"/>
              </a:solidFill>
              <a:latin typeface="Google Sans"/>
              <a:ea typeface="Google Sans"/>
              <a:cs typeface="Google Sans"/>
              <a:sym typeface="Google Sans"/>
            </a:endParaRPr>
          </a:p>
          <a:p>
            <a:pPr indent="-330200" lvl="0" marL="457200" rtl="0" algn="l">
              <a:lnSpc>
                <a:spcPct val="200000"/>
              </a:lnSpc>
              <a:spcBef>
                <a:spcPts val="0"/>
              </a:spcBef>
              <a:spcAft>
                <a:spcPts val="0"/>
              </a:spcAft>
              <a:buClr>
                <a:schemeClr val="dk1"/>
              </a:buClr>
              <a:buSzPts val="1600"/>
              <a:buFont typeface="Google Sans"/>
              <a:buChar char="●"/>
            </a:pPr>
            <a:r>
              <a:rPr lang="en" sz="1600">
                <a:solidFill>
                  <a:schemeClr val="dk1"/>
                </a:solidFill>
                <a:latin typeface="Google Sans"/>
                <a:ea typeface="Google Sans"/>
                <a:cs typeface="Google Sans"/>
                <a:sym typeface="Google Sans"/>
              </a:rPr>
              <a:t>Small size</a:t>
            </a:r>
            <a:endParaRPr sz="1600">
              <a:solidFill>
                <a:schemeClr val="dk1"/>
              </a:solidFill>
              <a:latin typeface="Google Sans"/>
              <a:ea typeface="Google Sans"/>
              <a:cs typeface="Google Sans"/>
              <a:sym typeface="Google Sans"/>
            </a:endParaRPr>
          </a:p>
          <a:p>
            <a:pPr indent="0" lvl="0" marL="457200" rtl="0" algn="l">
              <a:lnSpc>
                <a:spcPct val="200000"/>
              </a:lnSpc>
              <a:spcBef>
                <a:spcPts val="0"/>
              </a:spcBef>
              <a:spcAft>
                <a:spcPts val="0"/>
              </a:spcAft>
              <a:buNone/>
            </a:pPr>
            <a:r>
              <a:t/>
            </a:r>
            <a:endParaRPr sz="16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600">
              <a:solidFill>
                <a:schemeClr val="dk1"/>
              </a:solidFill>
              <a:latin typeface="Google Sans"/>
              <a:ea typeface="Google Sans"/>
              <a:cs typeface="Google Sans"/>
              <a:sym typeface="Google Sans"/>
            </a:endParaRPr>
          </a:p>
        </p:txBody>
      </p:sp>
      <p:sp>
        <p:nvSpPr>
          <p:cNvPr id="263" name="Google Shape;263;p36"/>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Window of Opportunity with </a:t>
            </a:r>
            <a:r>
              <a:rPr b="1" lang="en">
                <a:solidFill>
                  <a:schemeClr val="accent6"/>
                </a:solidFill>
              </a:rPr>
              <a:t>TinyML</a:t>
            </a:r>
            <a:endParaRPr/>
          </a:p>
        </p:txBody>
      </p:sp>
      <p:pic>
        <p:nvPicPr>
          <p:cNvPr id="264" name="Google Shape;264;p36"/>
          <p:cNvPicPr preferRelativeResize="0"/>
          <p:nvPr/>
        </p:nvPicPr>
        <p:blipFill>
          <a:blip r:embed="rId3">
            <a:alphaModFix/>
          </a:blip>
          <a:stretch>
            <a:fillRect/>
          </a:stretch>
        </p:blipFill>
        <p:spPr>
          <a:xfrm>
            <a:off x="4898149" y="1379900"/>
            <a:ext cx="3335050" cy="218142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22"/>
          <p:cNvPicPr preferRelativeResize="0"/>
          <p:nvPr/>
        </p:nvPicPr>
        <p:blipFill>
          <a:blip r:embed="rId3">
            <a:alphaModFix amt="35000"/>
          </a:blip>
          <a:stretch>
            <a:fillRect/>
          </a:stretch>
        </p:blipFill>
        <p:spPr>
          <a:xfrm>
            <a:off x="0" y="0"/>
            <a:ext cx="9144020" cy="5143500"/>
          </a:xfrm>
          <a:prstGeom prst="rect">
            <a:avLst/>
          </a:prstGeom>
          <a:noFill/>
          <a:ln>
            <a:noFill/>
          </a:ln>
        </p:spPr>
      </p:pic>
      <p:sp>
        <p:nvSpPr>
          <p:cNvPr id="100" name="Google Shape;100;p22"/>
          <p:cNvSpPr txBox="1"/>
          <p:nvPr/>
        </p:nvSpPr>
        <p:spPr>
          <a:xfrm>
            <a:off x="344500" y="264375"/>
            <a:ext cx="7797000" cy="538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000">
                <a:solidFill>
                  <a:srgbClr val="3C4043"/>
                </a:solidFill>
                <a:latin typeface="Google Sans"/>
                <a:ea typeface="Google Sans"/>
                <a:cs typeface="Google Sans"/>
                <a:sym typeface="Google Sans"/>
              </a:rPr>
              <a:t>Responsible AI: </a:t>
            </a:r>
            <a:r>
              <a:rPr lang="en" sz="3000">
                <a:solidFill>
                  <a:srgbClr val="3C4043"/>
                </a:solidFill>
                <a:latin typeface="Google Sans"/>
                <a:ea typeface="Google Sans"/>
                <a:cs typeface="Google Sans"/>
                <a:sym typeface="Google Sans"/>
              </a:rPr>
              <a:t>Human-Centered Design</a:t>
            </a:r>
            <a:endParaRPr sz="3000">
              <a:solidFill>
                <a:srgbClr val="3C4043"/>
              </a:solidFill>
              <a:latin typeface="Google Sans"/>
              <a:ea typeface="Google Sans"/>
              <a:cs typeface="Google Sans"/>
              <a:sym typeface="Google Sans"/>
            </a:endParaRPr>
          </a:p>
        </p:txBody>
      </p:sp>
      <p:sp>
        <p:nvSpPr>
          <p:cNvPr id="101" name="Google Shape;101;p22"/>
          <p:cNvSpPr txBox="1"/>
          <p:nvPr/>
        </p:nvSpPr>
        <p:spPr>
          <a:xfrm>
            <a:off x="1036225" y="2457225"/>
            <a:ext cx="2117400" cy="33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A51C30"/>
                </a:solidFill>
                <a:latin typeface="Google Sans"/>
                <a:ea typeface="Google Sans"/>
                <a:cs typeface="Google Sans"/>
                <a:sym typeface="Google Sans"/>
              </a:rPr>
              <a:t>Course 1</a:t>
            </a:r>
            <a:endParaRPr b="1">
              <a:solidFill>
                <a:srgbClr val="A51C30"/>
              </a:solidFill>
              <a:latin typeface="Google Sans"/>
              <a:ea typeface="Google Sans"/>
              <a:cs typeface="Google Sans"/>
              <a:sym typeface="Google Sans"/>
            </a:endParaRPr>
          </a:p>
          <a:p>
            <a:pPr indent="0" lvl="0" marL="0" rtl="0" algn="ctr">
              <a:lnSpc>
                <a:spcPct val="115000"/>
              </a:lnSpc>
              <a:spcBef>
                <a:spcPts val="0"/>
              </a:spcBef>
              <a:spcAft>
                <a:spcPts val="0"/>
              </a:spcAft>
              <a:buClr>
                <a:srgbClr val="EA4335"/>
              </a:buClr>
              <a:buSzPts val="1100"/>
              <a:buFont typeface="Arial"/>
              <a:buNone/>
            </a:pPr>
            <a:r>
              <a:rPr i="1" lang="en" sz="1100">
                <a:solidFill>
                  <a:srgbClr val="5F6368"/>
                </a:solidFill>
                <a:latin typeface="Google Sans"/>
                <a:ea typeface="Google Sans"/>
                <a:cs typeface="Google Sans"/>
                <a:sym typeface="Google Sans"/>
              </a:rPr>
              <a:t>Fundamentals of TinyML</a:t>
            </a:r>
            <a:endParaRPr b="1" i="1" sz="1100">
              <a:solidFill>
                <a:srgbClr val="5F6368"/>
              </a:solidFill>
              <a:latin typeface="Google Sans"/>
              <a:ea typeface="Google Sans"/>
              <a:cs typeface="Google Sans"/>
              <a:sym typeface="Google Sans"/>
            </a:endParaRPr>
          </a:p>
          <a:p>
            <a:pPr indent="0" lvl="0" marL="0" rtl="0" algn="ctr">
              <a:lnSpc>
                <a:spcPct val="115000"/>
              </a:lnSpc>
              <a:spcBef>
                <a:spcPts val="0"/>
              </a:spcBef>
              <a:spcAft>
                <a:spcPts val="0"/>
              </a:spcAft>
              <a:buNone/>
            </a:pPr>
            <a:r>
              <a:t/>
            </a:r>
            <a:endParaRPr b="1">
              <a:latin typeface="Google Sans"/>
              <a:ea typeface="Google Sans"/>
              <a:cs typeface="Google Sans"/>
              <a:sym typeface="Google Sans"/>
            </a:endParaRPr>
          </a:p>
        </p:txBody>
      </p:sp>
      <p:sp>
        <p:nvSpPr>
          <p:cNvPr id="102" name="Google Shape;102;p22"/>
          <p:cNvSpPr/>
          <p:nvPr/>
        </p:nvSpPr>
        <p:spPr>
          <a:xfrm>
            <a:off x="1187701" y="1308450"/>
            <a:ext cx="2349000" cy="838200"/>
          </a:xfrm>
          <a:prstGeom prst="chevron">
            <a:avLst>
              <a:gd fmla="val 50000" name="adj"/>
            </a:avLst>
          </a:prstGeom>
          <a:solidFill>
            <a:srgbClr val="4285F4"/>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a:solidFill>
                  <a:srgbClr val="FFFFFF"/>
                </a:solidFill>
                <a:latin typeface="Google Sans"/>
                <a:ea typeface="Google Sans"/>
                <a:cs typeface="Google Sans"/>
                <a:sym typeface="Google Sans"/>
              </a:rPr>
              <a:t>DESIGN</a:t>
            </a:r>
            <a:endParaRPr b="1">
              <a:solidFill>
                <a:srgbClr val="FFFFFF"/>
              </a:solidFill>
              <a:latin typeface="Google Sans"/>
              <a:ea typeface="Google Sans"/>
              <a:cs typeface="Google Sans"/>
              <a:sym typeface="Google Sans"/>
            </a:endParaRPr>
          </a:p>
        </p:txBody>
      </p:sp>
      <p:sp>
        <p:nvSpPr>
          <p:cNvPr id="103" name="Google Shape;103;p22"/>
          <p:cNvSpPr/>
          <p:nvPr/>
        </p:nvSpPr>
        <p:spPr>
          <a:xfrm>
            <a:off x="305725" y="1315550"/>
            <a:ext cx="1097100" cy="8238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999999"/>
              </a:solidFill>
              <a:latin typeface="Google Sans"/>
              <a:ea typeface="Google Sans"/>
              <a:cs typeface="Google Sans"/>
              <a:sym typeface="Google Sans"/>
            </a:endParaRPr>
          </a:p>
        </p:txBody>
      </p:sp>
      <p:sp>
        <p:nvSpPr>
          <p:cNvPr id="104" name="Google Shape;104;p22"/>
          <p:cNvSpPr txBox="1"/>
          <p:nvPr/>
        </p:nvSpPr>
        <p:spPr>
          <a:xfrm>
            <a:off x="445128" y="1550550"/>
            <a:ext cx="812100" cy="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99999"/>
                </a:solidFill>
                <a:latin typeface="Google Sans"/>
                <a:ea typeface="Google Sans"/>
                <a:cs typeface="Google Sans"/>
                <a:sym typeface="Google Sans"/>
              </a:rPr>
              <a:t>START</a:t>
            </a:r>
            <a:endParaRPr b="1">
              <a:latin typeface="Roboto"/>
              <a:ea typeface="Roboto"/>
              <a:cs typeface="Roboto"/>
              <a:sym typeface="Roboto"/>
            </a:endParaRPr>
          </a:p>
        </p:txBody>
      </p:sp>
      <p:sp>
        <p:nvSpPr>
          <p:cNvPr id="105" name="Google Shape;105;p22"/>
          <p:cNvSpPr txBox="1"/>
          <p:nvPr/>
        </p:nvSpPr>
        <p:spPr>
          <a:xfrm>
            <a:off x="664900" y="3201550"/>
            <a:ext cx="2488800" cy="1520400"/>
          </a:xfrm>
          <a:prstGeom prst="rect">
            <a:avLst/>
          </a:prstGeom>
          <a:solidFill>
            <a:srgbClr val="FFFFFF"/>
          </a:solid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accent6"/>
              </a:buClr>
              <a:buSzPts val="1400"/>
              <a:buFont typeface="Google Sans"/>
              <a:buChar char="●"/>
            </a:pPr>
            <a:r>
              <a:rPr b="1" lang="en">
                <a:solidFill>
                  <a:schemeClr val="accent6"/>
                </a:solidFill>
                <a:latin typeface="Google Sans"/>
                <a:ea typeface="Google Sans"/>
                <a:cs typeface="Google Sans"/>
                <a:sym typeface="Google Sans"/>
              </a:rPr>
              <a:t>What</a:t>
            </a:r>
            <a:r>
              <a:rPr b="1" lang="en">
                <a:solidFill>
                  <a:schemeClr val="accent6"/>
                </a:solidFill>
                <a:latin typeface="Google Sans"/>
                <a:ea typeface="Google Sans"/>
                <a:cs typeface="Google Sans"/>
                <a:sym typeface="Google Sans"/>
              </a:rPr>
              <a:t> am I building?</a:t>
            </a:r>
            <a:endParaRPr b="1">
              <a:solidFill>
                <a:schemeClr val="accent6"/>
              </a:solidFill>
              <a:latin typeface="Google Sans"/>
              <a:ea typeface="Google Sans"/>
              <a:cs typeface="Google Sans"/>
              <a:sym typeface="Google Sans"/>
            </a:endParaRPr>
          </a:p>
          <a:p>
            <a:pPr indent="0" lvl="0" marL="457200" rtl="0" algn="l">
              <a:spcBef>
                <a:spcPts val="0"/>
              </a:spcBef>
              <a:spcAft>
                <a:spcPts val="0"/>
              </a:spcAft>
              <a:buNone/>
            </a:pPr>
            <a:r>
              <a:t/>
            </a:r>
            <a:endParaRPr b="1" sz="800">
              <a:solidFill>
                <a:srgbClr val="3C4043"/>
              </a:solidFill>
              <a:latin typeface="Google Sans"/>
              <a:ea typeface="Google Sans"/>
              <a:cs typeface="Google Sans"/>
              <a:sym typeface="Google Sans"/>
            </a:endParaRPr>
          </a:p>
          <a:p>
            <a:pPr indent="-317500" lvl="0" marL="457200" rtl="0" algn="l">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Who am I building </a:t>
            </a:r>
            <a:endParaRPr>
              <a:solidFill>
                <a:schemeClr val="dk2"/>
              </a:solidFill>
              <a:latin typeface="Google Sans"/>
              <a:ea typeface="Google Sans"/>
              <a:cs typeface="Google Sans"/>
              <a:sym typeface="Google Sans"/>
            </a:endParaRPr>
          </a:p>
          <a:p>
            <a:pPr indent="0" lvl="0" marL="457200" rtl="0" algn="l">
              <a:spcBef>
                <a:spcPts val="0"/>
              </a:spcBef>
              <a:spcAft>
                <a:spcPts val="0"/>
              </a:spcAft>
              <a:buNone/>
            </a:pPr>
            <a:r>
              <a:rPr lang="en">
                <a:solidFill>
                  <a:schemeClr val="dk2"/>
                </a:solidFill>
                <a:latin typeface="Google Sans"/>
                <a:ea typeface="Google Sans"/>
                <a:cs typeface="Google Sans"/>
                <a:sym typeface="Google Sans"/>
              </a:rPr>
              <a:t>this for?</a:t>
            </a:r>
            <a:endParaRPr>
              <a:solidFill>
                <a:schemeClr val="dk2"/>
              </a:solidFill>
              <a:latin typeface="Google Sans"/>
              <a:ea typeface="Google Sans"/>
              <a:cs typeface="Google Sans"/>
              <a:sym typeface="Google Sans"/>
            </a:endParaRPr>
          </a:p>
          <a:p>
            <a:pPr indent="0" lvl="0" marL="0" rtl="0" algn="l">
              <a:spcBef>
                <a:spcPts val="0"/>
              </a:spcBef>
              <a:spcAft>
                <a:spcPts val="0"/>
              </a:spcAft>
              <a:buNone/>
            </a:pPr>
            <a:r>
              <a:t/>
            </a:r>
            <a:endParaRPr sz="700">
              <a:solidFill>
                <a:schemeClr val="dk2"/>
              </a:solidFill>
              <a:latin typeface="Google Sans"/>
              <a:ea typeface="Google Sans"/>
              <a:cs typeface="Google Sans"/>
              <a:sym typeface="Google Sans"/>
            </a:endParaRPr>
          </a:p>
          <a:p>
            <a:pPr indent="-317500" lvl="0" marL="457200" rtl="0" algn="l">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What are the </a:t>
            </a:r>
            <a:r>
              <a:rPr lang="en">
                <a:solidFill>
                  <a:schemeClr val="dk2"/>
                </a:solidFill>
                <a:latin typeface="Google Sans"/>
                <a:ea typeface="Google Sans"/>
                <a:cs typeface="Google Sans"/>
                <a:sym typeface="Google Sans"/>
              </a:rPr>
              <a:t>consequences</a:t>
            </a:r>
            <a:r>
              <a:rPr lang="en">
                <a:solidFill>
                  <a:schemeClr val="dk2"/>
                </a:solidFill>
                <a:latin typeface="Google Sans"/>
                <a:ea typeface="Google Sans"/>
                <a:cs typeface="Google Sans"/>
                <a:sym typeface="Google Sans"/>
              </a:rPr>
              <a:t> for </a:t>
            </a:r>
            <a:endParaRPr>
              <a:solidFill>
                <a:schemeClr val="dk2"/>
              </a:solidFill>
              <a:latin typeface="Google Sans"/>
              <a:ea typeface="Google Sans"/>
              <a:cs typeface="Google Sans"/>
              <a:sym typeface="Google Sans"/>
            </a:endParaRPr>
          </a:p>
          <a:p>
            <a:pPr indent="0" lvl="0" marL="457200" rtl="0" algn="l">
              <a:spcBef>
                <a:spcPts val="0"/>
              </a:spcBef>
              <a:spcAft>
                <a:spcPts val="0"/>
              </a:spcAft>
              <a:buNone/>
            </a:pPr>
            <a:r>
              <a:rPr lang="en">
                <a:solidFill>
                  <a:schemeClr val="dk2"/>
                </a:solidFill>
                <a:latin typeface="Google Sans"/>
                <a:ea typeface="Google Sans"/>
                <a:cs typeface="Google Sans"/>
                <a:sym typeface="Google Sans"/>
              </a:rPr>
              <a:t>the user if it </a:t>
            </a:r>
            <a:r>
              <a:rPr lang="en">
                <a:solidFill>
                  <a:schemeClr val="dk2"/>
                </a:solidFill>
                <a:latin typeface="Google Sans"/>
                <a:ea typeface="Google Sans"/>
                <a:cs typeface="Google Sans"/>
                <a:sym typeface="Google Sans"/>
              </a:rPr>
              <a:t>fails</a:t>
            </a:r>
            <a:r>
              <a:rPr lang="en">
                <a:solidFill>
                  <a:schemeClr val="dk2"/>
                </a:solidFill>
                <a:latin typeface="Google Sans"/>
                <a:ea typeface="Google Sans"/>
                <a:cs typeface="Google Sans"/>
                <a:sym typeface="Google Sans"/>
              </a:rPr>
              <a:t>?</a:t>
            </a:r>
            <a:endParaRPr>
              <a:solidFill>
                <a:schemeClr val="dk2"/>
              </a:solidFill>
              <a:latin typeface="Google Sans"/>
              <a:ea typeface="Google Sans"/>
              <a:cs typeface="Google Sans"/>
              <a:sym typeface="Google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3"/>
          <p:cNvSpPr txBox="1"/>
          <p:nvPr/>
        </p:nvSpPr>
        <p:spPr>
          <a:xfrm>
            <a:off x="364025" y="4719750"/>
            <a:ext cx="4345800" cy="37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rgbClr val="999999"/>
                </a:solidFill>
                <a:latin typeface="Google Sans"/>
                <a:ea typeface="Google Sans"/>
                <a:cs typeface="Google Sans"/>
                <a:sym typeface="Google Sans"/>
              </a:rPr>
              <a:t>Source:  </a:t>
            </a:r>
            <a:r>
              <a:rPr i="1" lang="en" sz="600">
                <a:solidFill>
                  <a:srgbClr val="999999"/>
                </a:solidFill>
                <a:highlight>
                  <a:srgbClr val="FFFFFF"/>
                </a:highlight>
                <a:latin typeface="Google Sans"/>
                <a:ea typeface="Google Sans"/>
                <a:cs typeface="Google Sans"/>
                <a:sym typeface="Google Sans"/>
              </a:rPr>
              <a:t>“What happens when our computers get smarter than we are?" TED Talk, March 2015. </a:t>
            </a:r>
            <a:endParaRPr sz="600">
              <a:solidFill>
                <a:srgbClr val="999999"/>
              </a:solidFill>
              <a:latin typeface="Google Sans"/>
              <a:ea typeface="Google Sans"/>
              <a:cs typeface="Google Sans"/>
              <a:sym typeface="Google Sans"/>
            </a:endParaRPr>
          </a:p>
        </p:txBody>
      </p:sp>
      <p:sp>
        <p:nvSpPr>
          <p:cNvPr id="111" name="Google Shape;111;p23"/>
          <p:cNvSpPr txBox="1"/>
          <p:nvPr/>
        </p:nvSpPr>
        <p:spPr>
          <a:xfrm>
            <a:off x="904875" y="1450175"/>
            <a:ext cx="5366100" cy="30732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3200">
                <a:solidFill>
                  <a:schemeClr val="dk1"/>
                </a:solidFill>
                <a:latin typeface="Google Sans"/>
                <a:ea typeface="Google Sans"/>
                <a:cs typeface="Google Sans"/>
                <a:sym typeface="Google Sans"/>
              </a:rPr>
              <a:t>Machine intelligence is the last invention that humanity will ever need to make</a:t>
            </a:r>
            <a:endParaRPr sz="44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None/>
            </a:pPr>
            <a:r>
              <a:t/>
            </a:r>
            <a:endParaRPr sz="36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None/>
            </a:pPr>
            <a:r>
              <a:t/>
            </a:r>
            <a:endParaRPr sz="3600">
              <a:solidFill>
                <a:schemeClr val="dk1"/>
              </a:solidFill>
              <a:latin typeface="Google Sans"/>
              <a:ea typeface="Google Sans"/>
              <a:cs typeface="Google Sans"/>
              <a:sym typeface="Google Sans"/>
            </a:endParaRPr>
          </a:p>
        </p:txBody>
      </p:sp>
      <p:sp>
        <p:nvSpPr>
          <p:cNvPr id="112" name="Google Shape;112;p23"/>
          <p:cNvSpPr txBox="1"/>
          <p:nvPr/>
        </p:nvSpPr>
        <p:spPr>
          <a:xfrm>
            <a:off x="904875" y="3825575"/>
            <a:ext cx="2693400" cy="28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solidFill>
                  <a:srgbClr val="5F6368"/>
                </a:solidFill>
                <a:latin typeface="Google Sans"/>
                <a:ea typeface="Google Sans"/>
                <a:cs typeface="Google Sans"/>
                <a:sym typeface="Google Sans"/>
              </a:rPr>
              <a:t>Nick Bostrom</a:t>
            </a:r>
            <a:br>
              <a:rPr b="1" lang="en" sz="1300">
                <a:solidFill>
                  <a:srgbClr val="5F6368"/>
                </a:solidFill>
                <a:latin typeface="Google Sans"/>
                <a:ea typeface="Google Sans"/>
                <a:cs typeface="Google Sans"/>
                <a:sym typeface="Google Sans"/>
              </a:rPr>
            </a:br>
            <a:endParaRPr b="1" sz="1300">
              <a:solidFill>
                <a:srgbClr val="5F6368"/>
              </a:solidFill>
              <a:latin typeface="Google Sans"/>
              <a:ea typeface="Google Sans"/>
              <a:cs typeface="Google Sans"/>
              <a:sym typeface="Google Sans"/>
            </a:endParaRPr>
          </a:p>
        </p:txBody>
      </p:sp>
      <p:sp>
        <p:nvSpPr>
          <p:cNvPr id="113" name="Google Shape;113;p23"/>
          <p:cNvSpPr txBox="1"/>
          <p:nvPr/>
        </p:nvSpPr>
        <p:spPr>
          <a:xfrm>
            <a:off x="364025" y="1154250"/>
            <a:ext cx="687000" cy="5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600">
                <a:solidFill>
                  <a:srgbClr val="4285F4"/>
                </a:solidFill>
                <a:latin typeface="Roboto"/>
                <a:ea typeface="Roboto"/>
                <a:cs typeface="Roboto"/>
                <a:sym typeface="Roboto"/>
              </a:rPr>
              <a:t>“</a:t>
            </a:r>
            <a:endParaRPr b="1" sz="9600">
              <a:solidFill>
                <a:srgbClr val="4285F4"/>
              </a:solidFill>
              <a:latin typeface="Roboto"/>
              <a:ea typeface="Roboto"/>
              <a:cs typeface="Roboto"/>
              <a:sym typeface="Roboto"/>
            </a:endParaRPr>
          </a:p>
        </p:txBody>
      </p:sp>
      <p:sp>
        <p:nvSpPr>
          <p:cNvPr id="114" name="Google Shape;114;p23"/>
          <p:cNvSpPr txBox="1"/>
          <p:nvPr/>
        </p:nvSpPr>
        <p:spPr>
          <a:xfrm>
            <a:off x="5146680" y="2667584"/>
            <a:ext cx="557700" cy="5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9600">
                <a:solidFill>
                  <a:srgbClr val="4285F4"/>
                </a:solidFill>
                <a:latin typeface="Roboto"/>
                <a:ea typeface="Roboto"/>
                <a:cs typeface="Roboto"/>
                <a:sym typeface="Roboto"/>
              </a:rPr>
              <a:t>”</a:t>
            </a:r>
            <a:endParaRPr b="1" sz="9600">
              <a:solidFill>
                <a:srgbClr val="4285F4"/>
              </a:solidFill>
              <a:latin typeface="Roboto"/>
              <a:ea typeface="Roboto"/>
              <a:cs typeface="Roboto"/>
              <a:sym typeface="Roboto"/>
            </a:endParaRPr>
          </a:p>
        </p:txBody>
      </p:sp>
      <p:cxnSp>
        <p:nvCxnSpPr>
          <p:cNvPr id="115" name="Google Shape;115;p23"/>
          <p:cNvCxnSpPr/>
          <p:nvPr/>
        </p:nvCxnSpPr>
        <p:spPr>
          <a:xfrm>
            <a:off x="980580" y="3672730"/>
            <a:ext cx="558000" cy="0"/>
          </a:xfrm>
          <a:prstGeom prst="straightConnector1">
            <a:avLst/>
          </a:prstGeom>
          <a:noFill/>
          <a:ln cap="flat" cmpd="sng" w="38100">
            <a:solidFill>
              <a:srgbClr val="4285F4"/>
            </a:solidFill>
            <a:prstDash val="solid"/>
            <a:miter lim="400000"/>
            <a:headEnd len="sm" w="sm" type="none"/>
            <a:tailEnd len="sm" w="sm" type="none"/>
          </a:ln>
        </p:spPr>
      </p:cxnSp>
      <p:sp>
        <p:nvSpPr>
          <p:cNvPr id="116" name="Google Shape;116;p23"/>
          <p:cNvSpPr txBox="1"/>
          <p:nvPr/>
        </p:nvSpPr>
        <p:spPr>
          <a:xfrm>
            <a:off x="904875" y="4033732"/>
            <a:ext cx="2693400" cy="5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rgbClr val="5F6368"/>
                </a:solidFill>
                <a:latin typeface="Google Sans"/>
                <a:ea typeface="Google Sans"/>
                <a:cs typeface="Google Sans"/>
                <a:sym typeface="Google Sans"/>
              </a:rPr>
              <a:t>Philosopher, University of Oxford</a:t>
            </a:r>
            <a:endParaRPr i="1" sz="1100">
              <a:solidFill>
                <a:srgbClr val="5F6368"/>
              </a:solidFill>
              <a:latin typeface="Google Sans"/>
              <a:ea typeface="Google Sans"/>
              <a:cs typeface="Google Sans"/>
              <a:sym typeface="Googl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4"/>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is not </a:t>
            </a:r>
            <a:r>
              <a:rPr b="1" i="1" lang="en"/>
              <a:t>always</a:t>
            </a:r>
            <a:r>
              <a:rPr lang="en"/>
              <a:t> the best solution!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5"/>
          <p:cNvSpPr txBox="1"/>
          <p:nvPr>
            <p:ph idx="1" type="body"/>
          </p:nvPr>
        </p:nvSpPr>
        <p:spPr>
          <a:xfrm>
            <a:off x="348150" y="1410725"/>
            <a:ext cx="8447700" cy="336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latin typeface="Google Sans"/>
              <a:ea typeface="Google Sans"/>
              <a:cs typeface="Google Sans"/>
              <a:sym typeface="Google Sans"/>
            </a:endParaRPr>
          </a:p>
          <a:p>
            <a:pPr indent="0" lvl="0" marL="1371600" rtl="0" algn="l">
              <a:spcBef>
                <a:spcPts val="0"/>
              </a:spcBef>
              <a:spcAft>
                <a:spcPts val="0"/>
              </a:spcAft>
              <a:buNone/>
            </a:pPr>
            <a:r>
              <a:rPr lang="en">
                <a:latin typeface="Google Sans"/>
                <a:ea typeface="Google Sans"/>
                <a:cs typeface="Google Sans"/>
                <a:sym typeface="Google Sans"/>
              </a:rPr>
              <a:t>   </a:t>
            </a:r>
            <a:r>
              <a:rPr lang="en">
                <a:solidFill>
                  <a:schemeClr val="dk1"/>
                </a:solidFill>
                <a:latin typeface="Google Sans"/>
                <a:ea typeface="Google Sans"/>
                <a:cs typeface="Google Sans"/>
                <a:sym typeface="Google Sans"/>
              </a:rPr>
              <a:t>	   </a:t>
            </a:r>
            <a:r>
              <a:rPr lang="en" sz="2000">
                <a:solidFill>
                  <a:schemeClr val="dk1"/>
                </a:solidFill>
                <a:latin typeface="Google Sans"/>
                <a:ea typeface="Google Sans"/>
                <a:cs typeface="Google Sans"/>
                <a:sym typeface="Google Sans"/>
              </a:rPr>
              <a:t>  Which one </a:t>
            </a:r>
            <a:r>
              <a:rPr b="1" lang="en" sz="2000">
                <a:solidFill>
                  <a:schemeClr val="dk1"/>
                </a:solidFill>
                <a:latin typeface="Google Sans"/>
                <a:ea typeface="Google Sans"/>
                <a:cs typeface="Google Sans"/>
                <a:sym typeface="Google Sans"/>
              </a:rPr>
              <a:t>should</a:t>
            </a:r>
            <a:r>
              <a:rPr lang="en" sz="2000">
                <a:solidFill>
                  <a:schemeClr val="dk1"/>
                </a:solidFill>
                <a:latin typeface="Google Sans"/>
                <a:ea typeface="Google Sans"/>
                <a:cs typeface="Google Sans"/>
                <a:sym typeface="Google Sans"/>
              </a:rPr>
              <a:t> we choose</a:t>
            </a:r>
            <a:r>
              <a:rPr lang="en" sz="2000">
                <a:solidFill>
                  <a:schemeClr val="dk1"/>
                </a:solidFill>
                <a:latin typeface="Google Sans"/>
                <a:ea typeface="Google Sans"/>
                <a:cs typeface="Google Sans"/>
                <a:sym typeface="Google Sans"/>
              </a:rPr>
              <a:t>?	</a:t>
            </a:r>
            <a:r>
              <a:rPr lang="en"/>
              <a:t>	</a:t>
            </a:r>
            <a:endParaRPr/>
          </a:p>
        </p:txBody>
      </p:sp>
      <p:sp>
        <p:nvSpPr>
          <p:cNvPr id="127" name="Google Shape;127;p25"/>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am I building?</a:t>
            </a:r>
            <a:endParaRPr/>
          </a:p>
        </p:txBody>
      </p:sp>
      <p:sp>
        <p:nvSpPr>
          <p:cNvPr id="128" name="Google Shape;128;p25"/>
          <p:cNvSpPr txBox="1"/>
          <p:nvPr/>
        </p:nvSpPr>
        <p:spPr>
          <a:xfrm>
            <a:off x="3589300" y="2354675"/>
            <a:ext cx="1307400" cy="147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8600"/>
              <a:t>🧐</a:t>
            </a:r>
            <a:endParaRPr sz="8600"/>
          </a:p>
        </p:txBody>
      </p:sp>
      <p:sp>
        <p:nvSpPr>
          <p:cNvPr id="129" name="Google Shape;129;p25"/>
          <p:cNvSpPr/>
          <p:nvPr/>
        </p:nvSpPr>
        <p:spPr>
          <a:xfrm>
            <a:off x="669900" y="1546975"/>
            <a:ext cx="2441100" cy="11694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lt2"/>
                </a:solidFill>
                <a:latin typeface="Google Sans"/>
                <a:ea typeface="Google Sans"/>
                <a:cs typeface="Google Sans"/>
                <a:sym typeface="Google Sans"/>
              </a:rPr>
              <a:t>Traditional</a:t>
            </a:r>
            <a:endParaRPr b="1" sz="2100">
              <a:solidFill>
                <a:schemeClr val="lt2"/>
              </a:solidFill>
              <a:latin typeface="Google Sans"/>
              <a:ea typeface="Google Sans"/>
              <a:cs typeface="Google Sans"/>
              <a:sym typeface="Google Sans"/>
            </a:endParaRPr>
          </a:p>
          <a:p>
            <a:pPr indent="0" lvl="0" marL="0" rtl="0" algn="ctr">
              <a:spcBef>
                <a:spcPts val="0"/>
              </a:spcBef>
              <a:spcAft>
                <a:spcPts val="0"/>
              </a:spcAft>
              <a:buNone/>
            </a:pPr>
            <a:r>
              <a:rPr b="1" lang="en" sz="2100">
                <a:solidFill>
                  <a:schemeClr val="lt2"/>
                </a:solidFill>
                <a:latin typeface="Google Sans"/>
                <a:ea typeface="Google Sans"/>
                <a:cs typeface="Google Sans"/>
                <a:sym typeface="Google Sans"/>
              </a:rPr>
              <a:t>Programming</a:t>
            </a:r>
            <a:endParaRPr b="1" sz="2100">
              <a:solidFill>
                <a:schemeClr val="lt2"/>
              </a:solidFill>
              <a:latin typeface="Google Sans"/>
              <a:ea typeface="Google Sans"/>
              <a:cs typeface="Google Sans"/>
              <a:sym typeface="Google Sans"/>
            </a:endParaRPr>
          </a:p>
        </p:txBody>
      </p:sp>
      <p:sp>
        <p:nvSpPr>
          <p:cNvPr id="130" name="Google Shape;130;p25"/>
          <p:cNvSpPr/>
          <p:nvPr/>
        </p:nvSpPr>
        <p:spPr>
          <a:xfrm>
            <a:off x="5591125" y="1546975"/>
            <a:ext cx="2441100" cy="11694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Google Sans"/>
                <a:ea typeface="Google Sans"/>
                <a:cs typeface="Google Sans"/>
                <a:sym typeface="Google Sans"/>
              </a:rPr>
              <a:t>Machine</a:t>
            </a:r>
            <a:endParaRPr b="1" sz="2200">
              <a:solidFill>
                <a:schemeClr val="lt2"/>
              </a:solidFill>
              <a:latin typeface="Google Sans"/>
              <a:ea typeface="Google Sans"/>
              <a:cs typeface="Google Sans"/>
              <a:sym typeface="Google Sans"/>
            </a:endParaRPr>
          </a:p>
          <a:p>
            <a:pPr indent="0" lvl="0" marL="0" rtl="0" algn="ctr">
              <a:spcBef>
                <a:spcPts val="0"/>
              </a:spcBef>
              <a:spcAft>
                <a:spcPts val="0"/>
              </a:spcAft>
              <a:buNone/>
            </a:pPr>
            <a:r>
              <a:rPr b="1" lang="en" sz="2200">
                <a:solidFill>
                  <a:schemeClr val="lt2"/>
                </a:solidFill>
                <a:latin typeface="Google Sans"/>
                <a:ea typeface="Google Sans"/>
                <a:cs typeface="Google Sans"/>
                <a:sym typeface="Google Sans"/>
              </a:rPr>
              <a:t>Learning</a:t>
            </a:r>
            <a:endParaRPr b="1" sz="2200">
              <a:solidFill>
                <a:schemeClr val="lt2"/>
              </a:solidFill>
              <a:latin typeface="Google Sans"/>
              <a:ea typeface="Google Sans"/>
              <a:cs typeface="Google Sans"/>
              <a:sym typeface="Google Sans"/>
            </a:endParaRPr>
          </a:p>
        </p:txBody>
      </p:sp>
      <p:cxnSp>
        <p:nvCxnSpPr>
          <p:cNvPr id="131" name="Google Shape;131;p25"/>
          <p:cNvCxnSpPr>
            <a:stCxn id="129" idx="2"/>
          </p:cNvCxnSpPr>
          <p:nvPr/>
        </p:nvCxnSpPr>
        <p:spPr>
          <a:xfrm flipH="1" rot="-5400000">
            <a:off x="2416950" y="2189875"/>
            <a:ext cx="428700" cy="1481700"/>
          </a:xfrm>
          <a:prstGeom prst="curvedConnector2">
            <a:avLst/>
          </a:prstGeom>
          <a:noFill/>
          <a:ln cap="flat" cmpd="sng" w="38100">
            <a:solidFill>
              <a:schemeClr val="accent1"/>
            </a:solidFill>
            <a:prstDash val="solid"/>
            <a:round/>
            <a:headEnd len="med" w="med" type="none"/>
            <a:tailEnd len="med" w="med" type="none"/>
          </a:ln>
        </p:spPr>
      </p:cxnSp>
      <p:cxnSp>
        <p:nvCxnSpPr>
          <p:cNvPr id="132" name="Google Shape;132;p25"/>
          <p:cNvCxnSpPr>
            <a:endCxn id="130" idx="2"/>
          </p:cNvCxnSpPr>
          <p:nvPr/>
        </p:nvCxnSpPr>
        <p:spPr>
          <a:xfrm flipH="1" rot="10800000">
            <a:off x="5086675" y="2716375"/>
            <a:ext cx="1725000" cy="417300"/>
          </a:xfrm>
          <a:prstGeom prst="curvedConnector2">
            <a:avLst/>
          </a:prstGeom>
          <a:noFill/>
          <a:ln cap="flat" cmpd="sng" w="38100">
            <a:solidFill>
              <a:schemeClr val="accent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6"/>
          <p:cNvSpPr txBox="1"/>
          <p:nvPr>
            <p:ph idx="1" type="body"/>
          </p:nvPr>
        </p:nvSpPr>
        <p:spPr>
          <a:xfrm>
            <a:off x="344500" y="1546975"/>
            <a:ext cx="3006300" cy="3361200"/>
          </a:xfrm>
          <a:prstGeom prst="rect">
            <a:avLst/>
          </a:prstGeom>
          <a:solidFill>
            <a:schemeClr val="accent4"/>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latin typeface="Google Sans"/>
                <a:ea typeface="Google Sans"/>
                <a:cs typeface="Google Sans"/>
                <a:sym typeface="Google Sans"/>
              </a:rPr>
              <a:t>Pros</a:t>
            </a:r>
            <a:endParaRPr b="1">
              <a:solidFill>
                <a:schemeClr val="lt2"/>
              </a:solidFill>
              <a:latin typeface="Google Sans"/>
              <a:ea typeface="Google Sans"/>
              <a:cs typeface="Google Sans"/>
              <a:sym typeface="Google Sans"/>
            </a:endParaRPr>
          </a:p>
          <a:p>
            <a:pPr indent="0" lvl="0" marL="0" rtl="0" algn="ctr">
              <a:spcBef>
                <a:spcPts val="0"/>
              </a:spcBef>
              <a:spcAft>
                <a:spcPts val="0"/>
              </a:spcAft>
              <a:buNone/>
            </a:pPr>
            <a:r>
              <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Quicker to build</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Easier to explain</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Easier to debug</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Easier to maintain</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More consistent/stable</a:t>
            </a:r>
            <a:endParaRPr>
              <a:solidFill>
                <a:schemeClr val="lt2"/>
              </a:solidFill>
              <a:latin typeface="Google Sans"/>
              <a:ea typeface="Google Sans"/>
              <a:cs typeface="Google Sans"/>
              <a:sym typeface="Google Sans"/>
            </a:endParaRPr>
          </a:p>
        </p:txBody>
      </p:sp>
      <p:sp>
        <p:nvSpPr>
          <p:cNvPr id="138" name="Google Shape;138;p26"/>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Traditional Programming</a:t>
            </a:r>
            <a:endParaRPr/>
          </a:p>
        </p:txBody>
      </p:sp>
      <p:sp>
        <p:nvSpPr>
          <p:cNvPr id="139" name="Google Shape;139;p26"/>
          <p:cNvSpPr txBox="1"/>
          <p:nvPr>
            <p:ph idx="2" type="body"/>
          </p:nvPr>
        </p:nvSpPr>
        <p:spPr>
          <a:xfrm>
            <a:off x="5707825" y="1546975"/>
            <a:ext cx="3006300" cy="3361200"/>
          </a:xfrm>
          <a:prstGeom prst="rect">
            <a:avLst/>
          </a:prstGeom>
          <a:solidFill>
            <a:schemeClr val="accent3"/>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latin typeface="Google Sans"/>
                <a:ea typeface="Google Sans"/>
                <a:cs typeface="Google Sans"/>
                <a:sym typeface="Google Sans"/>
              </a:rPr>
              <a:t>Cons</a:t>
            </a:r>
            <a:endParaRPr b="1">
              <a:solidFill>
                <a:schemeClr val="lt2"/>
              </a:solidFill>
              <a:latin typeface="Google Sans"/>
              <a:ea typeface="Google Sans"/>
              <a:cs typeface="Google Sans"/>
              <a:sym typeface="Google Sans"/>
            </a:endParaRPr>
          </a:p>
          <a:p>
            <a:pPr indent="0" lvl="0" marL="0" rtl="0" algn="ctr">
              <a:spcBef>
                <a:spcPts val="0"/>
              </a:spcBef>
              <a:spcAft>
                <a:spcPts val="0"/>
              </a:spcAft>
              <a:buNone/>
            </a:pPr>
            <a:r>
              <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Does not scale</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Does not adapt to changes</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Does not work for complex tasks</a:t>
            </a:r>
            <a:endParaRPr>
              <a:solidFill>
                <a:schemeClr val="lt2"/>
              </a:solidFill>
              <a:latin typeface="Google Sans"/>
              <a:ea typeface="Google Sans"/>
              <a:cs typeface="Google Sans"/>
              <a:sym typeface="Google Sans"/>
            </a:endParaRPr>
          </a:p>
        </p:txBody>
      </p:sp>
      <p:sp>
        <p:nvSpPr>
          <p:cNvPr id="140" name="Google Shape;140;p26"/>
          <p:cNvSpPr txBox="1"/>
          <p:nvPr/>
        </p:nvSpPr>
        <p:spPr>
          <a:xfrm>
            <a:off x="3567950" y="3395225"/>
            <a:ext cx="1922700" cy="66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latin typeface="Courier New"/>
                <a:ea typeface="Courier New"/>
                <a:cs typeface="Courier New"/>
                <a:sym typeface="Courier New"/>
              </a:rPr>
              <a:t>i</a:t>
            </a:r>
            <a:r>
              <a:rPr b="1" lang="en" sz="1100">
                <a:latin typeface="Courier New"/>
                <a:ea typeface="Courier New"/>
                <a:cs typeface="Courier New"/>
                <a:sym typeface="Courier New"/>
              </a:rPr>
              <a:t>f (speed &lt; 4) {</a:t>
            </a:r>
            <a:endParaRPr b="1" sz="1100">
              <a:latin typeface="Courier New"/>
              <a:ea typeface="Courier New"/>
              <a:cs typeface="Courier New"/>
              <a:sym typeface="Courier New"/>
            </a:endParaRPr>
          </a:p>
          <a:p>
            <a:pPr indent="0" lvl="0" marL="0" rtl="0" algn="l">
              <a:spcBef>
                <a:spcPts val="0"/>
              </a:spcBef>
              <a:spcAft>
                <a:spcPts val="0"/>
              </a:spcAft>
              <a:buNone/>
            </a:pPr>
            <a:r>
              <a:rPr b="1" lang="en" sz="1100">
                <a:latin typeface="Courier New"/>
                <a:ea typeface="Courier New"/>
                <a:cs typeface="Courier New"/>
                <a:sym typeface="Courier New"/>
              </a:rPr>
              <a:t>   </a:t>
            </a:r>
            <a:r>
              <a:rPr b="1" lang="en" sz="1100">
                <a:latin typeface="Courier New"/>
                <a:ea typeface="Courier New"/>
                <a:cs typeface="Courier New"/>
                <a:sym typeface="Courier New"/>
              </a:rPr>
              <a:t>s</a:t>
            </a:r>
            <a:r>
              <a:rPr b="1" lang="en" sz="1100">
                <a:latin typeface="Courier New"/>
                <a:ea typeface="Courier New"/>
                <a:cs typeface="Courier New"/>
                <a:sym typeface="Courier New"/>
              </a:rPr>
              <a:t>tatus = WALKING;</a:t>
            </a:r>
            <a:endParaRPr b="1" sz="1100">
              <a:latin typeface="Courier New"/>
              <a:ea typeface="Courier New"/>
              <a:cs typeface="Courier New"/>
              <a:sym typeface="Courier New"/>
            </a:endParaRPr>
          </a:p>
          <a:p>
            <a:pPr indent="0" lvl="0" marL="0" rtl="0" algn="l">
              <a:spcBef>
                <a:spcPts val="0"/>
              </a:spcBef>
              <a:spcAft>
                <a:spcPts val="0"/>
              </a:spcAft>
              <a:buNone/>
            </a:pPr>
            <a:r>
              <a:rPr b="1" lang="en" sz="1100">
                <a:latin typeface="Courier New"/>
                <a:ea typeface="Courier New"/>
                <a:cs typeface="Courier New"/>
                <a:sym typeface="Courier New"/>
              </a:rPr>
              <a:t>}</a:t>
            </a:r>
            <a:endParaRPr b="1" sz="1100">
              <a:latin typeface="Courier New"/>
              <a:ea typeface="Courier New"/>
              <a:cs typeface="Courier New"/>
              <a:sym typeface="Courier New"/>
            </a:endParaRPr>
          </a:p>
        </p:txBody>
      </p:sp>
      <p:pic>
        <p:nvPicPr>
          <p:cNvPr id="141" name="Google Shape;141;p26"/>
          <p:cNvPicPr preferRelativeResize="0"/>
          <p:nvPr/>
        </p:nvPicPr>
        <p:blipFill>
          <a:blip r:embed="rId3">
            <a:alphaModFix/>
          </a:blip>
          <a:stretch>
            <a:fillRect/>
          </a:stretch>
        </p:blipFill>
        <p:spPr>
          <a:xfrm>
            <a:off x="3827475" y="1866775"/>
            <a:ext cx="1403675" cy="1403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nvSpPr>
        <p:spPr>
          <a:xfrm>
            <a:off x="3567950" y="3395225"/>
            <a:ext cx="1922700" cy="136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latin typeface="Courier New"/>
                <a:ea typeface="Courier New"/>
                <a:cs typeface="Courier New"/>
                <a:sym typeface="Courier New"/>
              </a:rPr>
              <a:t>0101001010100101010</a:t>
            </a:r>
            <a:endParaRPr b="1" sz="1100">
              <a:latin typeface="Courier New"/>
              <a:ea typeface="Courier New"/>
              <a:cs typeface="Courier New"/>
              <a:sym typeface="Courier New"/>
            </a:endParaRPr>
          </a:p>
          <a:p>
            <a:pPr indent="0" lvl="0" marL="0" rtl="0" algn="l">
              <a:spcBef>
                <a:spcPts val="0"/>
              </a:spcBef>
              <a:spcAft>
                <a:spcPts val="0"/>
              </a:spcAft>
              <a:buNone/>
            </a:pPr>
            <a:r>
              <a:rPr b="1" lang="en" sz="1100">
                <a:latin typeface="Courier New"/>
                <a:ea typeface="Courier New"/>
                <a:cs typeface="Courier New"/>
                <a:sym typeface="Courier New"/>
              </a:rPr>
              <a:t>1001010101001011101</a:t>
            </a:r>
            <a:endParaRPr b="1" sz="1100">
              <a:latin typeface="Courier New"/>
              <a:ea typeface="Courier New"/>
              <a:cs typeface="Courier New"/>
              <a:sym typeface="Courier New"/>
            </a:endParaRPr>
          </a:p>
          <a:p>
            <a:pPr indent="0" lvl="0" marL="0" rtl="0" algn="l">
              <a:spcBef>
                <a:spcPts val="0"/>
              </a:spcBef>
              <a:spcAft>
                <a:spcPts val="0"/>
              </a:spcAft>
              <a:buNone/>
            </a:pPr>
            <a:r>
              <a:rPr b="1" lang="en" sz="1100">
                <a:latin typeface="Courier New"/>
                <a:ea typeface="Courier New"/>
                <a:cs typeface="Courier New"/>
                <a:sym typeface="Courier New"/>
              </a:rPr>
              <a:t>0100101010010101001</a:t>
            </a:r>
            <a:endParaRPr b="1" sz="1100">
              <a:latin typeface="Courier New"/>
              <a:ea typeface="Courier New"/>
              <a:cs typeface="Courier New"/>
              <a:sym typeface="Courier New"/>
            </a:endParaRPr>
          </a:p>
          <a:p>
            <a:pPr indent="0" lvl="0" marL="0" rtl="0" algn="l">
              <a:spcBef>
                <a:spcPts val="0"/>
              </a:spcBef>
              <a:spcAft>
                <a:spcPts val="0"/>
              </a:spcAft>
              <a:buNone/>
            </a:pPr>
            <a:r>
              <a:rPr b="1" lang="en" sz="1100">
                <a:latin typeface="Courier New"/>
                <a:ea typeface="Courier New"/>
                <a:cs typeface="Courier New"/>
                <a:sym typeface="Courier New"/>
              </a:rPr>
              <a:t>0101001010100101010</a:t>
            </a:r>
            <a:endParaRPr b="1" sz="1100">
              <a:latin typeface="Courier New"/>
              <a:ea typeface="Courier New"/>
              <a:cs typeface="Courier New"/>
              <a:sym typeface="Courier New"/>
            </a:endParaRPr>
          </a:p>
          <a:p>
            <a:pPr indent="0" lvl="0" marL="0" rtl="0" algn="l">
              <a:spcBef>
                <a:spcPts val="0"/>
              </a:spcBef>
              <a:spcAft>
                <a:spcPts val="0"/>
              </a:spcAft>
              <a:buNone/>
            </a:pPr>
            <a:r>
              <a:t/>
            </a:r>
            <a:endParaRPr b="1" sz="1100">
              <a:latin typeface="Courier New"/>
              <a:ea typeface="Courier New"/>
              <a:cs typeface="Courier New"/>
              <a:sym typeface="Courier New"/>
            </a:endParaRPr>
          </a:p>
          <a:p>
            <a:pPr indent="0" lvl="0" marL="0" rtl="0" algn="ctr">
              <a:spcBef>
                <a:spcPts val="0"/>
              </a:spcBef>
              <a:spcAft>
                <a:spcPts val="0"/>
              </a:spcAft>
              <a:buNone/>
            </a:pPr>
            <a:r>
              <a:rPr b="1" lang="en" sz="1100">
                <a:latin typeface="Courier New"/>
                <a:ea typeface="Courier New"/>
                <a:cs typeface="Courier New"/>
                <a:sym typeface="Courier New"/>
              </a:rPr>
              <a:t>Label = WALKING</a:t>
            </a:r>
            <a:endParaRPr b="1" sz="1100">
              <a:latin typeface="Courier New"/>
              <a:ea typeface="Courier New"/>
              <a:cs typeface="Courier New"/>
              <a:sym typeface="Courier New"/>
            </a:endParaRPr>
          </a:p>
        </p:txBody>
      </p:sp>
      <p:sp>
        <p:nvSpPr>
          <p:cNvPr id="147" name="Google Shape;147;p27"/>
          <p:cNvSpPr txBox="1"/>
          <p:nvPr>
            <p:ph idx="2" type="body"/>
          </p:nvPr>
        </p:nvSpPr>
        <p:spPr>
          <a:xfrm>
            <a:off x="5707825" y="1546975"/>
            <a:ext cx="3006300" cy="3361200"/>
          </a:xfrm>
          <a:prstGeom prst="rect">
            <a:avLst/>
          </a:prstGeom>
          <a:solidFill>
            <a:schemeClr val="accent3"/>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latin typeface="Google Sans"/>
                <a:ea typeface="Google Sans"/>
                <a:cs typeface="Google Sans"/>
                <a:sym typeface="Google Sans"/>
              </a:rPr>
              <a:t>Cons</a:t>
            </a:r>
            <a:endParaRPr b="1">
              <a:solidFill>
                <a:schemeClr val="lt2"/>
              </a:solidFill>
              <a:latin typeface="Google Sans"/>
              <a:ea typeface="Google Sans"/>
              <a:cs typeface="Google Sans"/>
              <a:sym typeface="Google Sans"/>
            </a:endParaRPr>
          </a:p>
          <a:p>
            <a:pPr indent="0" lvl="0" marL="0" rtl="0" algn="ctr">
              <a:spcBef>
                <a:spcPts val="0"/>
              </a:spcBef>
              <a:spcAft>
                <a:spcPts val="0"/>
              </a:spcAft>
              <a:buNone/>
            </a:pPr>
            <a:r>
              <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Slower to build</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Harder to explain/interpret</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Harder to debug</a:t>
            </a:r>
            <a:endParaRPr>
              <a:solidFill>
                <a:schemeClr val="lt2"/>
              </a:solidFill>
              <a:latin typeface="Google Sans"/>
              <a:ea typeface="Google Sans"/>
              <a:cs typeface="Google Sans"/>
              <a:sym typeface="Google Sans"/>
            </a:endParaRPr>
          </a:p>
        </p:txBody>
      </p:sp>
      <p:sp>
        <p:nvSpPr>
          <p:cNvPr id="148" name="Google Shape;148;p27"/>
          <p:cNvSpPr/>
          <p:nvPr/>
        </p:nvSpPr>
        <p:spPr>
          <a:xfrm>
            <a:off x="4161850" y="3484225"/>
            <a:ext cx="341700" cy="1839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7"/>
          <p:cNvSpPr/>
          <p:nvPr/>
        </p:nvSpPr>
        <p:spPr>
          <a:xfrm>
            <a:off x="4535850" y="4321483"/>
            <a:ext cx="669000" cy="2271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7"/>
          <p:cNvSpPr txBox="1"/>
          <p:nvPr>
            <p:ph idx="1" type="body"/>
          </p:nvPr>
        </p:nvSpPr>
        <p:spPr>
          <a:xfrm>
            <a:off x="344500" y="1546975"/>
            <a:ext cx="3006300" cy="3361200"/>
          </a:xfrm>
          <a:prstGeom prst="rect">
            <a:avLst/>
          </a:prstGeom>
          <a:solidFill>
            <a:schemeClr val="accent4"/>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lt2"/>
                </a:solidFill>
                <a:latin typeface="Google Sans"/>
                <a:ea typeface="Google Sans"/>
                <a:cs typeface="Google Sans"/>
                <a:sym typeface="Google Sans"/>
              </a:rPr>
              <a:t>Pros</a:t>
            </a:r>
            <a:endParaRPr b="1">
              <a:solidFill>
                <a:schemeClr val="lt2"/>
              </a:solidFill>
              <a:latin typeface="Google Sans"/>
              <a:ea typeface="Google Sans"/>
              <a:cs typeface="Google Sans"/>
              <a:sym typeface="Google Sans"/>
            </a:endParaRPr>
          </a:p>
          <a:p>
            <a:pPr indent="0" lvl="0" marL="0" rtl="0" algn="l">
              <a:spcBef>
                <a:spcPts val="0"/>
              </a:spcBef>
              <a:spcAft>
                <a:spcPts val="0"/>
              </a:spcAft>
              <a:buNone/>
            </a:pPr>
            <a:r>
              <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Complex problems</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Scale</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Adaptable</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Personalization </a:t>
            </a:r>
            <a:endParaRPr>
              <a:solidFill>
                <a:schemeClr val="lt2"/>
              </a:solidFill>
              <a:latin typeface="Google Sans"/>
              <a:ea typeface="Google Sans"/>
              <a:cs typeface="Google Sans"/>
              <a:sym typeface="Google Sans"/>
            </a:endParaRPr>
          </a:p>
          <a:p>
            <a:pPr indent="-342900" lvl="0" marL="457200" rtl="0" algn="l">
              <a:spcBef>
                <a:spcPts val="0"/>
              </a:spcBef>
              <a:spcAft>
                <a:spcPts val="0"/>
              </a:spcAft>
              <a:buClr>
                <a:schemeClr val="lt2"/>
              </a:buClr>
              <a:buSzPts val="1800"/>
              <a:buFont typeface="Google Sans"/>
              <a:buChar char="●"/>
            </a:pPr>
            <a:r>
              <a:rPr lang="en">
                <a:solidFill>
                  <a:schemeClr val="lt2"/>
                </a:solidFill>
                <a:latin typeface="Google Sans"/>
                <a:ea typeface="Google Sans"/>
                <a:cs typeface="Google Sans"/>
                <a:sym typeface="Google Sans"/>
              </a:rPr>
              <a:t>Improves over time</a:t>
            </a:r>
            <a:endParaRPr>
              <a:solidFill>
                <a:schemeClr val="lt2"/>
              </a:solidFill>
              <a:latin typeface="Google Sans"/>
              <a:ea typeface="Google Sans"/>
              <a:cs typeface="Google Sans"/>
              <a:sym typeface="Google Sans"/>
            </a:endParaRPr>
          </a:p>
        </p:txBody>
      </p:sp>
      <p:sp>
        <p:nvSpPr>
          <p:cNvPr id="151" name="Google Shape;151;p27"/>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a:t>
            </a:r>
            <a:endParaRPr/>
          </a:p>
        </p:txBody>
      </p:sp>
      <p:sp>
        <p:nvSpPr>
          <p:cNvPr id="152" name="Google Shape;152;p27"/>
          <p:cNvSpPr/>
          <p:nvPr/>
        </p:nvSpPr>
        <p:spPr>
          <a:xfrm>
            <a:off x="4913492" y="3830125"/>
            <a:ext cx="341700" cy="1839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3" name="Google Shape;153;p27"/>
          <p:cNvPicPr preferRelativeResize="0"/>
          <p:nvPr/>
        </p:nvPicPr>
        <p:blipFill>
          <a:blip r:embed="rId3">
            <a:alphaModFix/>
          </a:blip>
          <a:stretch>
            <a:fillRect/>
          </a:stretch>
        </p:blipFill>
        <p:spPr>
          <a:xfrm>
            <a:off x="3827475" y="1866775"/>
            <a:ext cx="1403675" cy="1403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8"/>
          <p:cNvSpPr txBox="1"/>
          <p:nvPr>
            <p:ph idx="4294967295" type="title"/>
          </p:nvPr>
        </p:nvSpPr>
        <p:spPr>
          <a:xfrm>
            <a:off x="333100" y="321400"/>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the goal?</a:t>
            </a:r>
            <a:endParaRPr/>
          </a:p>
        </p:txBody>
      </p:sp>
      <p:sp>
        <p:nvSpPr>
          <p:cNvPr id="159" name="Google Shape;159;p28"/>
          <p:cNvSpPr txBox="1"/>
          <p:nvPr/>
        </p:nvSpPr>
        <p:spPr>
          <a:xfrm>
            <a:off x="1158150" y="1383163"/>
            <a:ext cx="365100" cy="38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Google Sans"/>
                <a:ea typeface="Google Sans"/>
                <a:cs typeface="Google Sans"/>
                <a:sym typeface="Google Sans"/>
              </a:rPr>
              <a:t>1</a:t>
            </a:r>
            <a:endParaRPr b="1" sz="1800">
              <a:solidFill>
                <a:schemeClr val="dk1"/>
              </a:solidFill>
              <a:latin typeface="Google Sans"/>
              <a:ea typeface="Google Sans"/>
              <a:cs typeface="Google Sans"/>
              <a:sym typeface="Google Sans"/>
            </a:endParaRPr>
          </a:p>
        </p:txBody>
      </p:sp>
      <p:sp>
        <p:nvSpPr>
          <p:cNvPr id="160" name="Google Shape;160;p28"/>
          <p:cNvSpPr txBox="1"/>
          <p:nvPr/>
        </p:nvSpPr>
        <p:spPr>
          <a:xfrm>
            <a:off x="3197200" y="1383175"/>
            <a:ext cx="336900" cy="38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Google Sans"/>
                <a:ea typeface="Google Sans"/>
                <a:cs typeface="Google Sans"/>
                <a:sym typeface="Google Sans"/>
              </a:rPr>
              <a:t>2</a:t>
            </a:r>
            <a:endParaRPr b="1" sz="1800">
              <a:solidFill>
                <a:schemeClr val="dk1"/>
              </a:solidFill>
              <a:latin typeface="Google Sans"/>
              <a:ea typeface="Google Sans"/>
              <a:cs typeface="Google Sans"/>
              <a:sym typeface="Google Sans"/>
            </a:endParaRPr>
          </a:p>
        </p:txBody>
      </p:sp>
      <p:sp>
        <p:nvSpPr>
          <p:cNvPr id="161" name="Google Shape;161;p28"/>
          <p:cNvSpPr txBox="1"/>
          <p:nvPr/>
        </p:nvSpPr>
        <p:spPr>
          <a:xfrm>
            <a:off x="5208050" y="1383175"/>
            <a:ext cx="365100" cy="38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Google Sans"/>
                <a:ea typeface="Google Sans"/>
                <a:cs typeface="Google Sans"/>
                <a:sym typeface="Google Sans"/>
              </a:rPr>
              <a:t>3</a:t>
            </a:r>
            <a:endParaRPr b="1" sz="1800">
              <a:solidFill>
                <a:schemeClr val="dk1"/>
              </a:solidFill>
              <a:latin typeface="Google Sans"/>
              <a:ea typeface="Google Sans"/>
              <a:cs typeface="Google Sans"/>
              <a:sym typeface="Google Sans"/>
            </a:endParaRPr>
          </a:p>
        </p:txBody>
      </p:sp>
      <p:sp>
        <p:nvSpPr>
          <p:cNvPr id="162" name="Google Shape;162;p28"/>
          <p:cNvSpPr txBox="1"/>
          <p:nvPr/>
        </p:nvSpPr>
        <p:spPr>
          <a:xfrm>
            <a:off x="7199750" y="1383163"/>
            <a:ext cx="365100" cy="38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Google Sans"/>
                <a:ea typeface="Google Sans"/>
                <a:cs typeface="Google Sans"/>
                <a:sym typeface="Google Sans"/>
              </a:rPr>
              <a:t>4</a:t>
            </a:r>
            <a:endParaRPr b="1" sz="1800">
              <a:solidFill>
                <a:schemeClr val="dk1"/>
              </a:solidFill>
              <a:latin typeface="Google Sans"/>
              <a:ea typeface="Google Sans"/>
              <a:cs typeface="Google Sans"/>
              <a:sym typeface="Google Sans"/>
            </a:endParaRPr>
          </a:p>
        </p:txBody>
      </p:sp>
      <p:cxnSp>
        <p:nvCxnSpPr>
          <p:cNvPr id="163" name="Google Shape;163;p28"/>
          <p:cNvCxnSpPr/>
          <p:nvPr/>
        </p:nvCxnSpPr>
        <p:spPr>
          <a:xfrm>
            <a:off x="1475401" y="2032177"/>
            <a:ext cx="6042600" cy="0"/>
          </a:xfrm>
          <a:prstGeom prst="straightConnector1">
            <a:avLst/>
          </a:prstGeom>
          <a:noFill/>
          <a:ln cap="flat" cmpd="sng" w="19050">
            <a:solidFill>
              <a:srgbClr val="4285F4"/>
            </a:solidFill>
            <a:prstDash val="dot"/>
            <a:round/>
            <a:headEnd len="med" w="med" type="none"/>
            <a:tailEnd len="med" w="med" type="none"/>
          </a:ln>
        </p:spPr>
      </p:cxnSp>
      <p:sp>
        <p:nvSpPr>
          <p:cNvPr id="164" name="Google Shape;164;p28"/>
          <p:cNvSpPr/>
          <p:nvPr/>
        </p:nvSpPr>
        <p:spPr>
          <a:xfrm>
            <a:off x="688425" y="2455500"/>
            <a:ext cx="1173000" cy="9813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1"/>
                </a:solidFill>
                <a:latin typeface="Google Sans"/>
                <a:ea typeface="Google Sans"/>
                <a:cs typeface="Google Sans"/>
                <a:sym typeface="Google Sans"/>
              </a:rPr>
              <a:t>What</a:t>
            </a:r>
            <a:r>
              <a:rPr lang="en" sz="1700">
                <a:solidFill>
                  <a:schemeClr val="dk1"/>
                </a:solidFill>
                <a:latin typeface="Google Sans"/>
                <a:ea typeface="Google Sans"/>
                <a:cs typeface="Google Sans"/>
                <a:sym typeface="Google Sans"/>
              </a:rPr>
              <a:t> is the problem?</a:t>
            </a:r>
            <a:endParaRPr sz="1700">
              <a:solidFill>
                <a:schemeClr val="dk1"/>
              </a:solidFill>
              <a:latin typeface="Google Sans"/>
              <a:ea typeface="Google Sans"/>
              <a:cs typeface="Google Sans"/>
              <a:sym typeface="Google Sans"/>
            </a:endParaRPr>
          </a:p>
        </p:txBody>
      </p:sp>
      <p:sp>
        <p:nvSpPr>
          <p:cNvPr id="165" name="Google Shape;165;p28"/>
          <p:cNvSpPr/>
          <p:nvPr/>
        </p:nvSpPr>
        <p:spPr>
          <a:xfrm>
            <a:off x="1203901" y="1896427"/>
            <a:ext cx="271500" cy="271500"/>
          </a:xfrm>
          <a:prstGeom prst="ellipse">
            <a:avLst/>
          </a:prstGeom>
          <a:solidFill>
            <a:srgbClr val="FFFFFF"/>
          </a:solidFill>
          <a:ln cap="flat" cmpd="sng" w="38100">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8"/>
          <p:cNvSpPr/>
          <p:nvPr/>
        </p:nvSpPr>
        <p:spPr>
          <a:xfrm>
            <a:off x="3229910" y="1896427"/>
            <a:ext cx="271500" cy="271500"/>
          </a:xfrm>
          <a:prstGeom prst="ellipse">
            <a:avLst/>
          </a:prstGeom>
          <a:solidFill>
            <a:srgbClr val="FFFFFF"/>
          </a:solidFill>
          <a:ln cap="flat" cmpd="sng" w="38100">
            <a:solidFill>
              <a:srgbClr val="FBBC0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7" name="Google Shape;167;p28"/>
          <p:cNvSpPr/>
          <p:nvPr/>
        </p:nvSpPr>
        <p:spPr>
          <a:xfrm>
            <a:off x="5256045" y="1896352"/>
            <a:ext cx="271500" cy="271500"/>
          </a:xfrm>
          <a:prstGeom prst="ellipse">
            <a:avLst/>
          </a:prstGeom>
          <a:solidFill>
            <a:srgbClr val="FFFFFF"/>
          </a:solidFill>
          <a:ln cap="flat" cmpd="sng" w="38100">
            <a:solidFill>
              <a:srgbClr val="34A85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8" name="Google Shape;168;p28"/>
          <p:cNvSpPr/>
          <p:nvPr/>
        </p:nvSpPr>
        <p:spPr>
          <a:xfrm>
            <a:off x="7246554" y="1896427"/>
            <a:ext cx="271500" cy="271500"/>
          </a:xfrm>
          <a:prstGeom prst="ellipse">
            <a:avLst/>
          </a:prstGeom>
          <a:solidFill>
            <a:srgbClr val="FFFFFF"/>
          </a:solidFill>
          <a:ln cap="flat" cmpd="sng" w="38100">
            <a:solidFill>
              <a:srgbClr val="EA433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9" name="Google Shape;169;p28"/>
          <p:cNvSpPr/>
          <p:nvPr/>
        </p:nvSpPr>
        <p:spPr>
          <a:xfrm>
            <a:off x="2537800" y="2455500"/>
            <a:ext cx="1655700" cy="10956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1"/>
                </a:solidFill>
                <a:latin typeface="Google Sans"/>
                <a:ea typeface="Google Sans"/>
                <a:cs typeface="Google Sans"/>
                <a:sym typeface="Google Sans"/>
              </a:rPr>
              <a:t>Why </a:t>
            </a:r>
            <a:r>
              <a:rPr lang="en" sz="1700">
                <a:solidFill>
                  <a:schemeClr val="dk1"/>
                </a:solidFill>
                <a:latin typeface="Google Sans"/>
                <a:ea typeface="Google Sans"/>
                <a:cs typeface="Google Sans"/>
                <a:sym typeface="Google Sans"/>
              </a:rPr>
              <a:t>does the problem need to be solved?</a:t>
            </a:r>
            <a:endParaRPr sz="17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1"/>
              </a:solidFill>
              <a:latin typeface="Google Sans"/>
              <a:ea typeface="Google Sans"/>
              <a:cs typeface="Google Sans"/>
              <a:sym typeface="Google Sans"/>
            </a:endParaRPr>
          </a:p>
        </p:txBody>
      </p:sp>
      <p:sp>
        <p:nvSpPr>
          <p:cNvPr id="170" name="Google Shape;170;p28"/>
          <p:cNvSpPr/>
          <p:nvPr/>
        </p:nvSpPr>
        <p:spPr>
          <a:xfrm>
            <a:off x="4495400" y="2455500"/>
            <a:ext cx="1792800" cy="12894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b="1" lang="en" sz="1700">
                <a:solidFill>
                  <a:schemeClr val="dk1"/>
                </a:solidFill>
                <a:latin typeface="Google Sans"/>
                <a:ea typeface="Google Sans"/>
                <a:cs typeface="Google Sans"/>
                <a:sym typeface="Google Sans"/>
              </a:rPr>
              <a:t>How </a:t>
            </a:r>
            <a:r>
              <a:rPr lang="en" sz="1700">
                <a:solidFill>
                  <a:schemeClr val="dk1"/>
                </a:solidFill>
                <a:latin typeface="Google Sans"/>
                <a:ea typeface="Google Sans"/>
                <a:cs typeface="Google Sans"/>
                <a:sym typeface="Google Sans"/>
              </a:rPr>
              <a:t>could the problem be solved manually?</a:t>
            </a:r>
            <a:endParaRPr sz="17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1"/>
              </a:solidFill>
              <a:latin typeface="Google Sans"/>
              <a:ea typeface="Google Sans"/>
              <a:cs typeface="Google Sans"/>
              <a:sym typeface="Google Sans"/>
            </a:endParaRPr>
          </a:p>
        </p:txBody>
      </p:sp>
      <p:sp>
        <p:nvSpPr>
          <p:cNvPr id="171" name="Google Shape;171;p28"/>
          <p:cNvSpPr/>
          <p:nvPr/>
        </p:nvSpPr>
        <p:spPr>
          <a:xfrm>
            <a:off x="6554450" y="2455500"/>
            <a:ext cx="1655700" cy="883500"/>
          </a:xfrm>
          <a:prstGeom prst="rect">
            <a:avLst/>
          </a:prstGeom>
          <a:noFill/>
          <a:ln>
            <a:noFill/>
          </a:ln>
        </p:spPr>
        <p:txBody>
          <a:bodyPr anchorCtr="0" anchor="t" bIns="19050" lIns="19050" spcFirstLastPara="1" rIns="19050" wrap="square" tIns="19050">
            <a:noAutofit/>
          </a:bodyPr>
          <a:lstStyle/>
          <a:p>
            <a:pPr indent="0" lvl="0" marL="0" marR="0" rtl="0" algn="ctr">
              <a:lnSpc>
                <a:spcPct val="130000"/>
              </a:lnSpc>
              <a:spcBef>
                <a:spcPts val="0"/>
              </a:spcBef>
              <a:spcAft>
                <a:spcPts val="0"/>
              </a:spcAft>
              <a:buClr>
                <a:srgbClr val="3C4043"/>
              </a:buClr>
              <a:buSzPts val="1100"/>
              <a:buFont typeface="Arial"/>
              <a:buNone/>
            </a:pPr>
            <a:r>
              <a:rPr lang="en" sz="1700">
                <a:solidFill>
                  <a:schemeClr val="dk1"/>
                </a:solidFill>
                <a:latin typeface="Google Sans"/>
                <a:ea typeface="Google Sans"/>
                <a:cs typeface="Google Sans"/>
                <a:sym typeface="Google Sans"/>
              </a:rPr>
              <a:t>Will AI offer </a:t>
            </a:r>
            <a:r>
              <a:rPr b="1" lang="en" sz="1700">
                <a:solidFill>
                  <a:schemeClr val="dk1"/>
                </a:solidFill>
                <a:latin typeface="Google Sans"/>
                <a:ea typeface="Google Sans"/>
                <a:cs typeface="Google Sans"/>
                <a:sym typeface="Google Sans"/>
              </a:rPr>
              <a:t>unique</a:t>
            </a:r>
            <a:r>
              <a:rPr lang="en" sz="1700">
                <a:solidFill>
                  <a:schemeClr val="dk1"/>
                </a:solidFill>
                <a:latin typeface="Google Sans"/>
                <a:ea typeface="Google Sans"/>
                <a:cs typeface="Google Sans"/>
                <a:sym typeface="Google Sans"/>
              </a:rPr>
              <a:t> value?</a:t>
            </a:r>
            <a:endParaRPr sz="17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3C4043"/>
              </a:buClr>
              <a:buSzPts val="1100"/>
              <a:buFont typeface="Arial"/>
              <a:buNone/>
            </a:pPr>
            <a:r>
              <a:t/>
            </a:r>
            <a:endParaRPr sz="1100">
              <a:solidFill>
                <a:schemeClr val="dk1"/>
              </a:solidFill>
              <a:latin typeface="Google Sans"/>
              <a:ea typeface="Google Sans"/>
              <a:cs typeface="Google Sans"/>
              <a:sym typeface="Google Sans"/>
            </a:endParaRPr>
          </a:p>
          <a:p>
            <a:pPr indent="0" lvl="0" marL="0" marR="0" rtl="0" algn="ctr">
              <a:lnSpc>
                <a:spcPct val="130000"/>
              </a:lnSpc>
              <a:spcBef>
                <a:spcPts val="0"/>
              </a:spcBef>
              <a:spcAft>
                <a:spcPts val="0"/>
              </a:spcAft>
              <a:buClr>
                <a:srgbClr val="80868B"/>
              </a:buClr>
              <a:buFont typeface="Roboto Light"/>
              <a:buNone/>
            </a:pPr>
            <a:r>
              <a:t/>
            </a:r>
            <a:endParaRPr sz="11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inyMLx">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